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63"/>
  </p:notesMasterIdLst>
  <p:sldIdLst>
    <p:sldId id="281" r:id="rId3"/>
    <p:sldId id="333" r:id="rId4"/>
    <p:sldId id="404" r:id="rId5"/>
    <p:sldId id="405" r:id="rId6"/>
    <p:sldId id="406" r:id="rId7"/>
    <p:sldId id="407" r:id="rId8"/>
    <p:sldId id="324" r:id="rId9"/>
    <p:sldId id="283" r:id="rId10"/>
    <p:sldId id="284" r:id="rId11"/>
    <p:sldId id="285" r:id="rId12"/>
    <p:sldId id="287" r:id="rId13"/>
    <p:sldId id="286" r:id="rId14"/>
    <p:sldId id="327" r:id="rId15"/>
    <p:sldId id="331" r:id="rId16"/>
    <p:sldId id="332" r:id="rId17"/>
    <p:sldId id="329" r:id="rId18"/>
    <p:sldId id="326" r:id="rId19"/>
    <p:sldId id="328" r:id="rId20"/>
    <p:sldId id="291" r:id="rId21"/>
    <p:sldId id="387" r:id="rId22"/>
    <p:sldId id="389" r:id="rId23"/>
    <p:sldId id="392" r:id="rId24"/>
    <p:sldId id="393" r:id="rId25"/>
    <p:sldId id="394" r:id="rId26"/>
    <p:sldId id="395" r:id="rId27"/>
    <p:sldId id="396" r:id="rId28"/>
    <p:sldId id="397" r:id="rId29"/>
    <p:sldId id="398" r:id="rId30"/>
    <p:sldId id="350" r:id="rId31"/>
    <p:sldId id="351" r:id="rId32"/>
    <p:sldId id="352" r:id="rId33"/>
    <p:sldId id="353" r:id="rId34"/>
    <p:sldId id="354" r:id="rId35"/>
    <p:sldId id="355" r:id="rId36"/>
    <p:sldId id="356" r:id="rId37"/>
    <p:sldId id="357" r:id="rId38"/>
    <p:sldId id="358" r:id="rId39"/>
    <p:sldId id="359" r:id="rId40"/>
    <p:sldId id="360" r:id="rId41"/>
    <p:sldId id="361" r:id="rId42"/>
    <p:sldId id="362" r:id="rId43"/>
    <p:sldId id="363" r:id="rId44"/>
    <p:sldId id="364" r:id="rId45"/>
    <p:sldId id="365" r:id="rId46"/>
    <p:sldId id="366" r:id="rId47"/>
    <p:sldId id="367" r:id="rId48"/>
    <p:sldId id="368" r:id="rId49"/>
    <p:sldId id="369" r:id="rId50"/>
    <p:sldId id="370" r:id="rId51"/>
    <p:sldId id="371" r:id="rId52"/>
    <p:sldId id="372" r:id="rId53"/>
    <p:sldId id="373" r:id="rId54"/>
    <p:sldId id="374" r:id="rId55"/>
    <p:sldId id="375" r:id="rId56"/>
    <p:sldId id="384" r:id="rId57"/>
    <p:sldId id="385" r:id="rId58"/>
    <p:sldId id="399" r:id="rId59"/>
    <p:sldId id="401" r:id="rId60"/>
    <p:sldId id="402" r:id="rId61"/>
    <p:sldId id="400"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4A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5CB715-F134-4CF7-A289-90536D8516D5}" v="1" dt="2021-02-24T17:13:47.3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87" autoAdjust="0"/>
    <p:restoredTop sz="84676" autoAdjust="0"/>
  </p:normalViewPr>
  <p:slideViewPr>
    <p:cSldViewPr snapToGrid="0">
      <p:cViewPr varScale="1">
        <p:scale>
          <a:sx n="58" d="100"/>
          <a:sy n="58" d="100"/>
        </p:scale>
        <p:origin x="102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622FF0-7271-4175-BD76-05A0B18C3C41}" type="doc">
      <dgm:prSet loTypeId="urn:microsoft.com/office/officeart/2005/8/layout/pyramid1" loCatId="pyramid" qsTypeId="urn:microsoft.com/office/officeart/2005/8/quickstyle/simple1" qsCatId="simple" csTypeId="urn:microsoft.com/office/officeart/2005/8/colors/accent1_2" csCatId="accent1" phldr="1"/>
      <dgm:spPr/>
    </dgm:pt>
    <dgm:pt modelId="{89E3A187-857D-462A-BD22-D2D24EAAD7E6}">
      <dgm:prSet phldrT="[Text]" custT="1"/>
      <dgm:spPr/>
      <dgm:t>
        <a:bodyPr/>
        <a:lstStyle/>
        <a:p>
          <a:pPr>
            <a:lnSpc>
              <a:spcPct val="100000"/>
            </a:lnSpc>
            <a:spcAft>
              <a:spcPts val="0"/>
            </a:spcAft>
          </a:pPr>
          <a:r>
            <a:rPr lang="en-US" sz="1600" b="1" dirty="0">
              <a:solidFill>
                <a:schemeClr val="tx1"/>
              </a:solidFill>
            </a:rPr>
            <a:t>Alcohol education and counseling, SBIRT</a:t>
          </a:r>
        </a:p>
      </dgm:t>
    </dgm:pt>
    <dgm:pt modelId="{E9BCCF93-B196-4BE3-877D-04C983B8DCAF}" type="parTrans" cxnId="{0F98C7E5-56DC-447E-A67E-21C57A9CAD78}">
      <dgm:prSet/>
      <dgm:spPr/>
      <dgm:t>
        <a:bodyPr/>
        <a:lstStyle/>
        <a:p>
          <a:endParaRPr lang="en-US"/>
        </a:p>
      </dgm:t>
    </dgm:pt>
    <dgm:pt modelId="{43E1EF4E-539E-439D-9805-47F5D73B8151}" type="sibTrans" cxnId="{0F98C7E5-56DC-447E-A67E-21C57A9CAD78}">
      <dgm:prSet/>
      <dgm:spPr/>
      <dgm:t>
        <a:bodyPr/>
        <a:lstStyle/>
        <a:p>
          <a:endParaRPr lang="en-US"/>
        </a:p>
      </dgm:t>
    </dgm:pt>
    <dgm:pt modelId="{5F49E7BE-DC13-4654-8C7D-C93925A01538}">
      <dgm:prSet phldrT="[Text]" custT="1"/>
      <dgm:spPr/>
      <dgm:t>
        <a:bodyPr/>
        <a:lstStyle/>
        <a:p>
          <a:pPr>
            <a:lnSpc>
              <a:spcPct val="100000"/>
            </a:lnSpc>
            <a:spcAft>
              <a:spcPts val="0"/>
            </a:spcAft>
          </a:pPr>
          <a:r>
            <a:rPr lang="en-US" sz="1600" b="1" dirty="0">
              <a:solidFill>
                <a:schemeClr val="tx1"/>
              </a:solidFill>
            </a:rPr>
            <a:t>Evidence-based treatment and other medical interventions</a:t>
          </a:r>
        </a:p>
      </dgm:t>
    </dgm:pt>
    <dgm:pt modelId="{C8342B64-759F-4D5C-8B52-99BFF7B76ECD}" type="parTrans" cxnId="{250F3915-C830-4FE8-89E6-33DBCB06D459}">
      <dgm:prSet/>
      <dgm:spPr/>
      <dgm:t>
        <a:bodyPr/>
        <a:lstStyle/>
        <a:p>
          <a:endParaRPr lang="en-US"/>
        </a:p>
      </dgm:t>
    </dgm:pt>
    <dgm:pt modelId="{7A996C05-8FBC-40CF-BFB9-61BA574E9481}" type="sibTrans" cxnId="{250F3915-C830-4FE8-89E6-33DBCB06D459}">
      <dgm:prSet/>
      <dgm:spPr/>
      <dgm:t>
        <a:bodyPr/>
        <a:lstStyle/>
        <a:p>
          <a:endParaRPr lang="en-US"/>
        </a:p>
      </dgm:t>
    </dgm:pt>
    <dgm:pt modelId="{D912C4C0-AE8E-4B99-8810-E9063EBC03A3}">
      <dgm:prSet phldrT="[Text]" custT="1"/>
      <dgm:spPr/>
      <dgm:t>
        <a:bodyPr/>
        <a:lstStyle/>
        <a:p>
          <a:pPr>
            <a:lnSpc>
              <a:spcPct val="100000"/>
            </a:lnSpc>
            <a:spcAft>
              <a:spcPts val="0"/>
            </a:spcAft>
          </a:pPr>
          <a:r>
            <a:rPr lang="en-US" sz="1600" b="1" dirty="0">
              <a:solidFill>
                <a:schemeClr val="tx1"/>
              </a:solidFill>
            </a:rPr>
            <a:t>Reduce poverty</a:t>
          </a:r>
        </a:p>
        <a:p>
          <a:pPr>
            <a:lnSpc>
              <a:spcPct val="100000"/>
            </a:lnSpc>
            <a:spcAft>
              <a:spcPts val="0"/>
            </a:spcAft>
          </a:pPr>
          <a:r>
            <a:rPr lang="en-US" sz="1600" b="1" dirty="0">
              <a:solidFill>
                <a:schemeClr val="tx1"/>
              </a:solidFill>
            </a:rPr>
            <a:t>Increase education and employment opportunities</a:t>
          </a:r>
        </a:p>
        <a:p>
          <a:pPr>
            <a:lnSpc>
              <a:spcPct val="100000"/>
            </a:lnSpc>
            <a:spcAft>
              <a:spcPts val="0"/>
            </a:spcAft>
          </a:pPr>
          <a:r>
            <a:rPr lang="en-US" sz="1600" b="1" dirty="0">
              <a:solidFill>
                <a:schemeClr val="tx1"/>
              </a:solidFill>
            </a:rPr>
            <a:t>Improve human rights</a:t>
          </a:r>
        </a:p>
      </dgm:t>
    </dgm:pt>
    <dgm:pt modelId="{7DE191F3-8323-4638-836E-374B234C699F}" type="parTrans" cxnId="{F03FC9B5-F134-49EE-A6A4-65CA4345D788}">
      <dgm:prSet/>
      <dgm:spPr/>
      <dgm:t>
        <a:bodyPr/>
        <a:lstStyle/>
        <a:p>
          <a:endParaRPr lang="en-US"/>
        </a:p>
      </dgm:t>
    </dgm:pt>
    <dgm:pt modelId="{95C7A25F-64DC-49AC-B541-AD58EA24CEA0}" type="sibTrans" cxnId="{F03FC9B5-F134-49EE-A6A4-65CA4345D788}">
      <dgm:prSet/>
      <dgm:spPr/>
      <dgm:t>
        <a:bodyPr/>
        <a:lstStyle/>
        <a:p>
          <a:endParaRPr lang="en-US"/>
        </a:p>
      </dgm:t>
    </dgm:pt>
    <dgm:pt modelId="{2E673DAA-3D13-4B32-A3E4-CAB7A3C01629}">
      <dgm:prSet custT="1"/>
      <dgm:spPr/>
      <dgm:t>
        <a:bodyPr/>
        <a:lstStyle/>
        <a:p>
          <a:pPr>
            <a:lnSpc>
              <a:spcPct val="100000"/>
            </a:lnSpc>
            <a:spcAft>
              <a:spcPts val="0"/>
            </a:spcAft>
          </a:pPr>
          <a:r>
            <a:rPr lang="en-US" sz="1600" b="1" dirty="0">
              <a:solidFill>
                <a:schemeClr val="tx1"/>
              </a:solidFill>
            </a:rPr>
            <a:t>Population-level access to treatment and SBIRT, strong media campaigns</a:t>
          </a:r>
        </a:p>
      </dgm:t>
    </dgm:pt>
    <dgm:pt modelId="{F990CBD6-8FDB-4770-8592-2EAB060077A0}" type="parTrans" cxnId="{0D1D5B9B-686A-40DE-AA9D-2A1DF3079EBB}">
      <dgm:prSet/>
      <dgm:spPr/>
      <dgm:t>
        <a:bodyPr/>
        <a:lstStyle/>
        <a:p>
          <a:endParaRPr lang="en-US"/>
        </a:p>
      </dgm:t>
    </dgm:pt>
    <dgm:pt modelId="{E57C363B-D665-4815-8124-94A126C38B76}" type="sibTrans" cxnId="{0D1D5B9B-686A-40DE-AA9D-2A1DF3079EBB}">
      <dgm:prSet/>
      <dgm:spPr/>
      <dgm:t>
        <a:bodyPr/>
        <a:lstStyle/>
        <a:p>
          <a:endParaRPr lang="en-US"/>
        </a:p>
      </dgm:t>
    </dgm:pt>
    <dgm:pt modelId="{796E08E9-92BA-4741-A1BB-FDA00A9C4537}">
      <dgm:prSet custT="1"/>
      <dgm:spPr/>
      <dgm:t>
        <a:bodyPr/>
        <a:lstStyle/>
        <a:p>
          <a:pPr>
            <a:lnSpc>
              <a:spcPct val="100000"/>
            </a:lnSpc>
            <a:spcBef>
              <a:spcPts val="600"/>
            </a:spcBef>
            <a:spcAft>
              <a:spcPts val="0"/>
            </a:spcAft>
          </a:pPr>
          <a:endParaRPr lang="en-US" sz="1400" dirty="0">
            <a:solidFill>
              <a:schemeClr val="bg1"/>
            </a:solidFill>
          </a:endParaRPr>
        </a:p>
        <a:p>
          <a:pPr>
            <a:lnSpc>
              <a:spcPct val="100000"/>
            </a:lnSpc>
            <a:spcBef>
              <a:spcPts val="600"/>
            </a:spcBef>
            <a:spcAft>
              <a:spcPts val="0"/>
            </a:spcAft>
          </a:pPr>
          <a:r>
            <a:rPr lang="en-US" sz="1600" b="1" dirty="0">
              <a:solidFill>
                <a:schemeClr val="tx1"/>
              </a:solidFill>
            </a:rPr>
            <a:t>Remove dangerous products, e.g. AEDs; increase alcohol excise taxes; reduce alcohol outlets; restrict and reduce alcohol marketing</a:t>
          </a:r>
        </a:p>
        <a:p>
          <a:pPr>
            <a:lnSpc>
              <a:spcPct val="90000"/>
            </a:lnSpc>
            <a:spcBef>
              <a:spcPct val="0"/>
            </a:spcBef>
            <a:spcAft>
              <a:spcPct val="35000"/>
            </a:spcAft>
          </a:pPr>
          <a:endParaRPr lang="en-US" sz="1300" dirty="0"/>
        </a:p>
      </dgm:t>
    </dgm:pt>
    <dgm:pt modelId="{09D5E5EA-D3AB-4896-A76B-E7DF2AEB13D2}" type="sibTrans" cxnId="{E15D19FE-2FDB-4ACD-8E79-9CD43D984E06}">
      <dgm:prSet/>
      <dgm:spPr/>
      <dgm:t>
        <a:bodyPr/>
        <a:lstStyle/>
        <a:p>
          <a:endParaRPr lang="en-US"/>
        </a:p>
      </dgm:t>
    </dgm:pt>
    <dgm:pt modelId="{953051C7-E7CC-496D-AC5D-67F0801B5CA0}" type="parTrans" cxnId="{E15D19FE-2FDB-4ACD-8E79-9CD43D984E06}">
      <dgm:prSet/>
      <dgm:spPr/>
      <dgm:t>
        <a:bodyPr/>
        <a:lstStyle/>
        <a:p>
          <a:endParaRPr lang="en-US"/>
        </a:p>
      </dgm:t>
    </dgm:pt>
    <dgm:pt modelId="{87C07323-9A7B-4E34-A474-4E3D81B502A3}" type="pres">
      <dgm:prSet presAssocID="{0A622FF0-7271-4175-BD76-05A0B18C3C41}" presName="Name0" presStyleCnt="0">
        <dgm:presLayoutVars>
          <dgm:dir/>
          <dgm:animLvl val="lvl"/>
          <dgm:resizeHandles val="exact"/>
        </dgm:presLayoutVars>
      </dgm:prSet>
      <dgm:spPr/>
    </dgm:pt>
    <dgm:pt modelId="{459B1D8A-FE63-44FB-A0CE-6EA88EABD6DA}" type="pres">
      <dgm:prSet presAssocID="{89E3A187-857D-462A-BD22-D2D24EAAD7E6}" presName="Name8" presStyleCnt="0"/>
      <dgm:spPr/>
    </dgm:pt>
    <dgm:pt modelId="{EBBB26E6-3D49-49AD-99A5-DBC5E70CC0B4}" type="pres">
      <dgm:prSet presAssocID="{89E3A187-857D-462A-BD22-D2D24EAAD7E6}" presName="level" presStyleLbl="node1" presStyleIdx="0" presStyleCnt="5" custLinFactNeighborY="-3094">
        <dgm:presLayoutVars>
          <dgm:chMax val="1"/>
          <dgm:bulletEnabled val="1"/>
        </dgm:presLayoutVars>
      </dgm:prSet>
      <dgm:spPr/>
    </dgm:pt>
    <dgm:pt modelId="{08A37D75-FFD5-4D70-AFE7-1E9651D47648}" type="pres">
      <dgm:prSet presAssocID="{89E3A187-857D-462A-BD22-D2D24EAAD7E6}" presName="levelTx" presStyleLbl="revTx" presStyleIdx="0" presStyleCnt="0">
        <dgm:presLayoutVars>
          <dgm:chMax val="1"/>
          <dgm:bulletEnabled val="1"/>
        </dgm:presLayoutVars>
      </dgm:prSet>
      <dgm:spPr/>
    </dgm:pt>
    <dgm:pt modelId="{4588E8F9-6F52-4B42-BB47-A8B9C3B9FE2D}" type="pres">
      <dgm:prSet presAssocID="{5F49E7BE-DC13-4654-8C7D-C93925A01538}" presName="Name8" presStyleCnt="0"/>
      <dgm:spPr/>
    </dgm:pt>
    <dgm:pt modelId="{A0886DCE-7916-4F37-81A9-C0D3E1AC12D1}" type="pres">
      <dgm:prSet presAssocID="{5F49E7BE-DC13-4654-8C7D-C93925A01538}" presName="level" presStyleLbl="node1" presStyleIdx="1" presStyleCnt="5" custLinFactNeighborY="-3094">
        <dgm:presLayoutVars>
          <dgm:chMax val="1"/>
          <dgm:bulletEnabled val="1"/>
        </dgm:presLayoutVars>
      </dgm:prSet>
      <dgm:spPr/>
    </dgm:pt>
    <dgm:pt modelId="{3495FEAB-9E2B-416F-9108-9C447DD0DAF2}" type="pres">
      <dgm:prSet presAssocID="{5F49E7BE-DC13-4654-8C7D-C93925A01538}" presName="levelTx" presStyleLbl="revTx" presStyleIdx="0" presStyleCnt="0">
        <dgm:presLayoutVars>
          <dgm:chMax val="1"/>
          <dgm:bulletEnabled val="1"/>
        </dgm:presLayoutVars>
      </dgm:prSet>
      <dgm:spPr/>
    </dgm:pt>
    <dgm:pt modelId="{B97E71E7-1D2D-46F3-B4FE-B26D84DD2BEA}" type="pres">
      <dgm:prSet presAssocID="{2E673DAA-3D13-4B32-A3E4-CAB7A3C01629}" presName="Name8" presStyleCnt="0"/>
      <dgm:spPr/>
    </dgm:pt>
    <dgm:pt modelId="{8CEC4BD7-640E-4FFD-9F30-645CCAB4D1A2}" type="pres">
      <dgm:prSet presAssocID="{2E673DAA-3D13-4B32-A3E4-CAB7A3C01629}" presName="level" presStyleLbl="node1" presStyleIdx="2" presStyleCnt="5">
        <dgm:presLayoutVars>
          <dgm:chMax val="1"/>
          <dgm:bulletEnabled val="1"/>
        </dgm:presLayoutVars>
      </dgm:prSet>
      <dgm:spPr/>
    </dgm:pt>
    <dgm:pt modelId="{2E46060F-629E-45DC-8CA9-E44DB193F704}" type="pres">
      <dgm:prSet presAssocID="{2E673DAA-3D13-4B32-A3E4-CAB7A3C01629}" presName="levelTx" presStyleLbl="revTx" presStyleIdx="0" presStyleCnt="0">
        <dgm:presLayoutVars>
          <dgm:chMax val="1"/>
          <dgm:bulletEnabled val="1"/>
        </dgm:presLayoutVars>
      </dgm:prSet>
      <dgm:spPr/>
    </dgm:pt>
    <dgm:pt modelId="{220C0FAA-880D-40B1-9489-23679410794A}" type="pres">
      <dgm:prSet presAssocID="{796E08E9-92BA-4741-A1BB-FDA00A9C4537}" presName="Name8" presStyleCnt="0"/>
      <dgm:spPr/>
    </dgm:pt>
    <dgm:pt modelId="{C1589EA7-AA0E-4451-A6FB-FB8E3244413F}" type="pres">
      <dgm:prSet presAssocID="{796E08E9-92BA-4741-A1BB-FDA00A9C4537}" presName="level" presStyleLbl="node1" presStyleIdx="3" presStyleCnt="5">
        <dgm:presLayoutVars>
          <dgm:chMax val="1"/>
          <dgm:bulletEnabled val="1"/>
        </dgm:presLayoutVars>
      </dgm:prSet>
      <dgm:spPr/>
    </dgm:pt>
    <dgm:pt modelId="{6E01B87F-6B73-47B9-AA19-BEB7ABCD69C5}" type="pres">
      <dgm:prSet presAssocID="{796E08E9-92BA-4741-A1BB-FDA00A9C4537}" presName="levelTx" presStyleLbl="revTx" presStyleIdx="0" presStyleCnt="0">
        <dgm:presLayoutVars>
          <dgm:chMax val="1"/>
          <dgm:bulletEnabled val="1"/>
        </dgm:presLayoutVars>
      </dgm:prSet>
      <dgm:spPr/>
    </dgm:pt>
    <dgm:pt modelId="{A1AFA466-E012-414F-98FF-368EA7D12A48}" type="pres">
      <dgm:prSet presAssocID="{D912C4C0-AE8E-4B99-8810-E9063EBC03A3}" presName="Name8" presStyleCnt="0"/>
      <dgm:spPr/>
    </dgm:pt>
    <dgm:pt modelId="{0E008FC1-3573-4BD6-83ED-4DBA12F8586D}" type="pres">
      <dgm:prSet presAssocID="{D912C4C0-AE8E-4B99-8810-E9063EBC03A3}" presName="level" presStyleLbl="node1" presStyleIdx="4" presStyleCnt="5">
        <dgm:presLayoutVars>
          <dgm:chMax val="1"/>
          <dgm:bulletEnabled val="1"/>
        </dgm:presLayoutVars>
      </dgm:prSet>
      <dgm:spPr/>
    </dgm:pt>
    <dgm:pt modelId="{37655DE2-0D16-4312-B5C6-C11B3D3D4E43}" type="pres">
      <dgm:prSet presAssocID="{D912C4C0-AE8E-4B99-8810-E9063EBC03A3}" presName="levelTx" presStyleLbl="revTx" presStyleIdx="0" presStyleCnt="0">
        <dgm:presLayoutVars>
          <dgm:chMax val="1"/>
          <dgm:bulletEnabled val="1"/>
        </dgm:presLayoutVars>
      </dgm:prSet>
      <dgm:spPr/>
    </dgm:pt>
  </dgm:ptLst>
  <dgm:cxnLst>
    <dgm:cxn modelId="{853EE904-0E72-4ECC-82D1-A737423A8FD0}" type="presOf" srcId="{0A622FF0-7271-4175-BD76-05A0B18C3C41}" destId="{87C07323-9A7B-4E34-A474-4E3D81B502A3}" srcOrd="0" destOrd="0" presId="urn:microsoft.com/office/officeart/2005/8/layout/pyramid1"/>
    <dgm:cxn modelId="{FCFD2612-1633-4909-98AB-3BF877E102CC}" type="presOf" srcId="{5F49E7BE-DC13-4654-8C7D-C93925A01538}" destId="{A0886DCE-7916-4F37-81A9-C0D3E1AC12D1}" srcOrd="0" destOrd="0" presId="urn:microsoft.com/office/officeart/2005/8/layout/pyramid1"/>
    <dgm:cxn modelId="{250F3915-C830-4FE8-89E6-33DBCB06D459}" srcId="{0A622FF0-7271-4175-BD76-05A0B18C3C41}" destId="{5F49E7BE-DC13-4654-8C7D-C93925A01538}" srcOrd="1" destOrd="0" parTransId="{C8342B64-759F-4D5C-8B52-99BFF7B76ECD}" sibTransId="{7A996C05-8FBC-40CF-BFB9-61BA574E9481}"/>
    <dgm:cxn modelId="{BB4C721F-C0A7-4B0B-BC7A-08A108B3F43F}" type="presOf" srcId="{2E673DAA-3D13-4B32-A3E4-CAB7A3C01629}" destId="{8CEC4BD7-640E-4FFD-9F30-645CCAB4D1A2}" srcOrd="0" destOrd="0" presId="urn:microsoft.com/office/officeart/2005/8/layout/pyramid1"/>
    <dgm:cxn modelId="{4A09DD3E-71FC-420C-B4A6-E79A9774B180}" type="presOf" srcId="{89E3A187-857D-462A-BD22-D2D24EAAD7E6}" destId="{EBBB26E6-3D49-49AD-99A5-DBC5E70CC0B4}" srcOrd="0" destOrd="0" presId="urn:microsoft.com/office/officeart/2005/8/layout/pyramid1"/>
    <dgm:cxn modelId="{6B3EA85D-BECB-4015-A153-C95AF9C0F8C3}" type="presOf" srcId="{D912C4C0-AE8E-4B99-8810-E9063EBC03A3}" destId="{37655DE2-0D16-4312-B5C6-C11B3D3D4E43}" srcOrd="1" destOrd="0" presId="urn:microsoft.com/office/officeart/2005/8/layout/pyramid1"/>
    <dgm:cxn modelId="{BE6E2C61-7176-48FE-8B41-325DF886519C}" type="presOf" srcId="{5F49E7BE-DC13-4654-8C7D-C93925A01538}" destId="{3495FEAB-9E2B-416F-9108-9C447DD0DAF2}" srcOrd="1" destOrd="0" presId="urn:microsoft.com/office/officeart/2005/8/layout/pyramid1"/>
    <dgm:cxn modelId="{360E3250-BBC1-48D3-8469-FBB94F84944B}" type="presOf" srcId="{2E673DAA-3D13-4B32-A3E4-CAB7A3C01629}" destId="{2E46060F-629E-45DC-8CA9-E44DB193F704}" srcOrd="1" destOrd="0" presId="urn:microsoft.com/office/officeart/2005/8/layout/pyramid1"/>
    <dgm:cxn modelId="{0D1D5B9B-686A-40DE-AA9D-2A1DF3079EBB}" srcId="{0A622FF0-7271-4175-BD76-05A0B18C3C41}" destId="{2E673DAA-3D13-4B32-A3E4-CAB7A3C01629}" srcOrd="2" destOrd="0" parTransId="{F990CBD6-8FDB-4770-8592-2EAB060077A0}" sibTransId="{E57C363B-D665-4815-8124-94A126C38B76}"/>
    <dgm:cxn modelId="{ED3FC8A2-EAEE-4BF0-B57A-A23FBA0506DA}" type="presOf" srcId="{796E08E9-92BA-4741-A1BB-FDA00A9C4537}" destId="{C1589EA7-AA0E-4451-A6FB-FB8E3244413F}" srcOrd="0" destOrd="0" presId="urn:microsoft.com/office/officeart/2005/8/layout/pyramid1"/>
    <dgm:cxn modelId="{F03FC9B5-F134-49EE-A6A4-65CA4345D788}" srcId="{0A622FF0-7271-4175-BD76-05A0B18C3C41}" destId="{D912C4C0-AE8E-4B99-8810-E9063EBC03A3}" srcOrd="4" destOrd="0" parTransId="{7DE191F3-8323-4638-836E-374B234C699F}" sibTransId="{95C7A25F-64DC-49AC-B541-AD58EA24CEA0}"/>
    <dgm:cxn modelId="{4E9097BC-A99D-4D67-8EB1-ACBFD28A318A}" type="presOf" srcId="{D912C4C0-AE8E-4B99-8810-E9063EBC03A3}" destId="{0E008FC1-3573-4BD6-83ED-4DBA12F8586D}" srcOrd="0" destOrd="0" presId="urn:microsoft.com/office/officeart/2005/8/layout/pyramid1"/>
    <dgm:cxn modelId="{634B04C9-B83A-4041-8C8C-A270FDA78085}" type="presOf" srcId="{89E3A187-857D-462A-BD22-D2D24EAAD7E6}" destId="{08A37D75-FFD5-4D70-AFE7-1E9651D47648}" srcOrd="1" destOrd="0" presId="urn:microsoft.com/office/officeart/2005/8/layout/pyramid1"/>
    <dgm:cxn modelId="{17AA02D1-A574-477C-BEE4-8BC864CD9C8B}" type="presOf" srcId="{796E08E9-92BA-4741-A1BB-FDA00A9C4537}" destId="{6E01B87F-6B73-47B9-AA19-BEB7ABCD69C5}" srcOrd="1" destOrd="0" presId="urn:microsoft.com/office/officeart/2005/8/layout/pyramid1"/>
    <dgm:cxn modelId="{0F98C7E5-56DC-447E-A67E-21C57A9CAD78}" srcId="{0A622FF0-7271-4175-BD76-05A0B18C3C41}" destId="{89E3A187-857D-462A-BD22-D2D24EAAD7E6}" srcOrd="0" destOrd="0" parTransId="{E9BCCF93-B196-4BE3-877D-04C983B8DCAF}" sibTransId="{43E1EF4E-539E-439D-9805-47F5D73B8151}"/>
    <dgm:cxn modelId="{E15D19FE-2FDB-4ACD-8E79-9CD43D984E06}" srcId="{0A622FF0-7271-4175-BD76-05A0B18C3C41}" destId="{796E08E9-92BA-4741-A1BB-FDA00A9C4537}" srcOrd="3" destOrd="0" parTransId="{953051C7-E7CC-496D-AC5D-67F0801B5CA0}" sibTransId="{09D5E5EA-D3AB-4896-A76B-E7DF2AEB13D2}"/>
    <dgm:cxn modelId="{392D30EB-B169-4160-B20F-85B9D2834C66}" type="presParOf" srcId="{87C07323-9A7B-4E34-A474-4E3D81B502A3}" destId="{459B1D8A-FE63-44FB-A0CE-6EA88EABD6DA}" srcOrd="0" destOrd="0" presId="urn:microsoft.com/office/officeart/2005/8/layout/pyramid1"/>
    <dgm:cxn modelId="{10FD2F01-5A7B-4DB6-B72C-F95F74A5B5BE}" type="presParOf" srcId="{459B1D8A-FE63-44FB-A0CE-6EA88EABD6DA}" destId="{EBBB26E6-3D49-49AD-99A5-DBC5E70CC0B4}" srcOrd="0" destOrd="0" presId="urn:microsoft.com/office/officeart/2005/8/layout/pyramid1"/>
    <dgm:cxn modelId="{EB595EC0-8D53-4242-99A8-207D5763DAA2}" type="presParOf" srcId="{459B1D8A-FE63-44FB-A0CE-6EA88EABD6DA}" destId="{08A37D75-FFD5-4D70-AFE7-1E9651D47648}" srcOrd="1" destOrd="0" presId="urn:microsoft.com/office/officeart/2005/8/layout/pyramid1"/>
    <dgm:cxn modelId="{DCF7B44A-17C1-43E1-96C8-0694A5B8F5B8}" type="presParOf" srcId="{87C07323-9A7B-4E34-A474-4E3D81B502A3}" destId="{4588E8F9-6F52-4B42-BB47-A8B9C3B9FE2D}" srcOrd="1" destOrd="0" presId="urn:microsoft.com/office/officeart/2005/8/layout/pyramid1"/>
    <dgm:cxn modelId="{8FDA625A-1A4E-4E8A-BE94-414677F8EB46}" type="presParOf" srcId="{4588E8F9-6F52-4B42-BB47-A8B9C3B9FE2D}" destId="{A0886DCE-7916-4F37-81A9-C0D3E1AC12D1}" srcOrd="0" destOrd="0" presId="urn:microsoft.com/office/officeart/2005/8/layout/pyramid1"/>
    <dgm:cxn modelId="{603512A4-4D31-47CE-A4B6-B0057A50BFC8}" type="presParOf" srcId="{4588E8F9-6F52-4B42-BB47-A8B9C3B9FE2D}" destId="{3495FEAB-9E2B-416F-9108-9C447DD0DAF2}" srcOrd="1" destOrd="0" presId="urn:microsoft.com/office/officeart/2005/8/layout/pyramid1"/>
    <dgm:cxn modelId="{10D6B3D0-20B9-4AB3-8218-CE7D2E2186DA}" type="presParOf" srcId="{87C07323-9A7B-4E34-A474-4E3D81B502A3}" destId="{B97E71E7-1D2D-46F3-B4FE-B26D84DD2BEA}" srcOrd="2" destOrd="0" presId="urn:microsoft.com/office/officeart/2005/8/layout/pyramid1"/>
    <dgm:cxn modelId="{09A03F3D-5FED-4906-8AD6-5E77F3915762}" type="presParOf" srcId="{B97E71E7-1D2D-46F3-B4FE-B26D84DD2BEA}" destId="{8CEC4BD7-640E-4FFD-9F30-645CCAB4D1A2}" srcOrd="0" destOrd="0" presId="urn:microsoft.com/office/officeart/2005/8/layout/pyramid1"/>
    <dgm:cxn modelId="{B67D8749-B582-4CF0-92BB-55BCC5276079}" type="presParOf" srcId="{B97E71E7-1D2D-46F3-B4FE-B26D84DD2BEA}" destId="{2E46060F-629E-45DC-8CA9-E44DB193F704}" srcOrd="1" destOrd="0" presId="urn:microsoft.com/office/officeart/2005/8/layout/pyramid1"/>
    <dgm:cxn modelId="{22550B8A-7575-434F-8B2F-6ED7A385294D}" type="presParOf" srcId="{87C07323-9A7B-4E34-A474-4E3D81B502A3}" destId="{220C0FAA-880D-40B1-9489-23679410794A}" srcOrd="3" destOrd="0" presId="urn:microsoft.com/office/officeart/2005/8/layout/pyramid1"/>
    <dgm:cxn modelId="{927AA68C-E68B-4C94-BADE-09EC899B79D5}" type="presParOf" srcId="{220C0FAA-880D-40B1-9489-23679410794A}" destId="{C1589EA7-AA0E-4451-A6FB-FB8E3244413F}" srcOrd="0" destOrd="0" presId="urn:microsoft.com/office/officeart/2005/8/layout/pyramid1"/>
    <dgm:cxn modelId="{1C4B426F-4BFE-4F50-A742-13312C1F8091}" type="presParOf" srcId="{220C0FAA-880D-40B1-9489-23679410794A}" destId="{6E01B87F-6B73-47B9-AA19-BEB7ABCD69C5}" srcOrd="1" destOrd="0" presId="urn:microsoft.com/office/officeart/2005/8/layout/pyramid1"/>
    <dgm:cxn modelId="{B3B9605F-0F44-4751-ADA4-8E1102D86DC9}" type="presParOf" srcId="{87C07323-9A7B-4E34-A474-4E3D81B502A3}" destId="{A1AFA466-E012-414F-98FF-368EA7D12A48}" srcOrd="4" destOrd="0" presId="urn:microsoft.com/office/officeart/2005/8/layout/pyramid1"/>
    <dgm:cxn modelId="{88F1C658-E166-4613-AA4C-A3E8283CB8F5}" type="presParOf" srcId="{A1AFA466-E012-414F-98FF-368EA7D12A48}" destId="{0E008FC1-3573-4BD6-83ED-4DBA12F8586D}" srcOrd="0" destOrd="0" presId="urn:microsoft.com/office/officeart/2005/8/layout/pyramid1"/>
    <dgm:cxn modelId="{BE7B75AA-7D21-4864-BF3F-69886C74D14A}" type="presParOf" srcId="{A1AFA466-E012-414F-98FF-368EA7D12A48}" destId="{37655DE2-0D16-4312-B5C6-C11B3D3D4E43}"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B26E6-3D49-49AD-99A5-DBC5E70CC0B4}">
      <dsp:nvSpPr>
        <dsp:cNvPr id="0" name=""/>
        <dsp:cNvSpPr/>
      </dsp:nvSpPr>
      <dsp:spPr>
        <a:xfrm>
          <a:off x="4698145" y="0"/>
          <a:ext cx="2349072" cy="938394"/>
        </a:xfrm>
        <a:prstGeom prst="trapezoid">
          <a:avLst>
            <a:gd name="adj" fmla="val 12516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100000"/>
            </a:lnSpc>
            <a:spcBef>
              <a:spcPct val="0"/>
            </a:spcBef>
            <a:spcAft>
              <a:spcPts val="0"/>
            </a:spcAft>
            <a:buNone/>
          </a:pPr>
          <a:r>
            <a:rPr lang="en-US" sz="1600" b="1" kern="1200" dirty="0">
              <a:solidFill>
                <a:schemeClr val="tx1"/>
              </a:solidFill>
            </a:rPr>
            <a:t>Alcohol education and counseling, SBIRT</a:t>
          </a:r>
        </a:p>
      </dsp:txBody>
      <dsp:txXfrm>
        <a:off x="4698145" y="0"/>
        <a:ext cx="2349072" cy="938394"/>
      </dsp:txXfrm>
    </dsp:sp>
    <dsp:sp modelId="{A0886DCE-7916-4F37-81A9-C0D3E1AC12D1}">
      <dsp:nvSpPr>
        <dsp:cNvPr id="0" name=""/>
        <dsp:cNvSpPr/>
      </dsp:nvSpPr>
      <dsp:spPr>
        <a:xfrm>
          <a:off x="3523608" y="909360"/>
          <a:ext cx="4698145" cy="938394"/>
        </a:xfrm>
        <a:prstGeom prst="trapezoid">
          <a:avLst>
            <a:gd name="adj" fmla="val 12516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100000"/>
            </a:lnSpc>
            <a:spcBef>
              <a:spcPct val="0"/>
            </a:spcBef>
            <a:spcAft>
              <a:spcPts val="0"/>
            </a:spcAft>
            <a:buNone/>
          </a:pPr>
          <a:r>
            <a:rPr lang="en-US" sz="1600" b="1" kern="1200" dirty="0">
              <a:solidFill>
                <a:schemeClr val="tx1"/>
              </a:solidFill>
            </a:rPr>
            <a:t>Evidence-based treatment and other medical interventions</a:t>
          </a:r>
        </a:p>
      </dsp:txBody>
      <dsp:txXfrm>
        <a:off x="4345784" y="909360"/>
        <a:ext cx="3053794" cy="938394"/>
      </dsp:txXfrm>
    </dsp:sp>
    <dsp:sp modelId="{8CEC4BD7-640E-4FFD-9F30-645CCAB4D1A2}">
      <dsp:nvSpPr>
        <dsp:cNvPr id="0" name=""/>
        <dsp:cNvSpPr/>
      </dsp:nvSpPr>
      <dsp:spPr>
        <a:xfrm>
          <a:off x="2349072" y="1876789"/>
          <a:ext cx="7047217" cy="938394"/>
        </a:xfrm>
        <a:prstGeom prst="trapezoid">
          <a:avLst>
            <a:gd name="adj" fmla="val 12516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100000"/>
            </a:lnSpc>
            <a:spcBef>
              <a:spcPct val="0"/>
            </a:spcBef>
            <a:spcAft>
              <a:spcPts val="0"/>
            </a:spcAft>
            <a:buNone/>
          </a:pPr>
          <a:r>
            <a:rPr lang="en-US" sz="1600" b="1" kern="1200" dirty="0">
              <a:solidFill>
                <a:schemeClr val="tx1"/>
              </a:solidFill>
            </a:rPr>
            <a:t>Population-level access to treatment and SBIRT, strong media campaigns</a:t>
          </a:r>
        </a:p>
      </dsp:txBody>
      <dsp:txXfrm>
        <a:off x="3582335" y="1876789"/>
        <a:ext cx="4580691" cy="938394"/>
      </dsp:txXfrm>
    </dsp:sp>
    <dsp:sp modelId="{C1589EA7-AA0E-4451-A6FB-FB8E3244413F}">
      <dsp:nvSpPr>
        <dsp:cNvPr id="0" name=""/>
        <dsp:cNvSpPr/>
      </dsp:nvSpPr>
      <dsp:spPr>
        <a:xfrm>
          <a:off x="1174536" y="2815184"/>
          <a:ext cx="9396290" cy="938394"/>
        </a:xfrm>
        <a:prstGeom prst="trapezoid">
          <a:avLst>
            <a:gd name="adj" fmla="val 12516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ts val="0"/>
            </a:spcAft>
            <a:buNone/>
          </a:pPr>
          <a:endParaRPr lang="en-US" sz="1400" kern="1200" dirty="0">
            <a:solidFill>
              <a:schemeClr val="bg1"/>
            </a:solidFill>
          </a:endParaRPr>
        </a:p>
        <a:p>
          <a:pPr marL="0" lvl="0" indent="0" algn="ctr" defTabSz="622300">
            <a:lnSpc>
              <a:spcPct val="100000"/>
            </a:lnSpc>
            <a:spcBef>
              <a:spcPct val="0"/>
            </a:spcBef>
            <a:spcAft>
              <a:spcPts val="0"/>
            </a:spcAft>
            <a:buNone/>
          </a:pPr>
          <a:r>
            <a:rPr lang="en-US" sz="1600" b="1" kern="1200" dirty="0">
              <a:solidFill>
                <a:schemeClr val="tx1"/>
              </a:solidFill>
            </a:rPr>
            <a:t>Remove dangerous products, e.g. AEDs; increase alcohol excise taxes; reduce alcohol outlets; restrict and reduce alcohol marketing</a:t>
          </a:r>
        </a:p>
        <a:p>
          <a:pPr marL="0" lvl="0" indent="0" algn="ctr" defTabSz="622300">
            <a:lnSpc>
              <a:spcPct val="90000"/>
            </a:lnSpc>
            <a:spcBef>
              <a:spcPct val="0"/>
            </a:spcBef>
            <a:spcAft>
              <a:spcPct val="35000"/>
            </a:spcAft>
            <a:buNone/>
          </a:pPr>
          <a:endParaRPr lang="en-US" sz="1300" kern="1200" dirty="0"/>
        </a:p>
      </dsp:txBody>
      <dsp:txXfrm>
        <a:off x="2818887" y="2815184"/>
        <a:ext cx="6107588" cy="938394"/>
      </dsp:txXfrm>
    </dsp:sp>
    <dsp:sp modelId="{0E008FC1-3573-4BD6-83ED-4DBA12F8586D}">
      <dsp:nvSpPr>
        <dsp:cNvPr id="0" name=""/>
        <dsp:cNvSpPr/>
      </dsp:nvSpPr>
      <dsp:spPr>
        <a:xfrm>
          <a:off x="0" y="3753579"/>
          <a:ext cx="11745363" cy="938394"/>
        </a:xfrm>
        <a:prstGeom prst="trapezoid">
          <a:avLst>
            <a:gd name="adj" fmla="val 12516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100000"/>
            </a:lnSpc>
            <a:spcBef>
              <a:spcPct val="0"/>
            </a:spcBef>
            <a:spcAft>
              <a:spcPts val="0"/>
            </a:spcAft>
            <a:buNone/>
          </a:pPr>
          <a:r>
            <a:rPr lang="en-US" sz="1600" b="1" kern="1200" dirty="0">
              <a:solidFill>
                <a:schemeClr val="tx1"/>
              </a:solidFill>
            </a:rPr>
            <a:t>Reduce poverty</a:t>
          </a:r>
        </a:p>
        <a:p>
          <a:pPr marL="0" lvl="0" indent="0" algn="ctr" defTabSz="711200">
            <a:lnSpc>
              <a:spcPct val="100000"/>
            </a:lnSpc>
            <a:spcBef>
              <a:spcPct val="0"/>
            </a:spcBef>
            <a:spcAft>
              <a:spcPts val="0"/>
            </a:spcAft>
            <a:buNone/>
          </a:pPr>
          <a:r>
            <a:rPr lang="en-US" sz="1600" b="1" kern="1200" dirty="0">
              <a:solidFill>
                <a:schemeClr val="tx1"/>
              </a:solidFill>
            </a:rPr>
            <a:t>Increase education and employment opportunities</a:t>
          </a:r>
        </a:p>
        <a:p>
          <a:pPr marL="0" lvl="0" indent="0" algn="ctr" defTabSz="711200">
            <a:lnSpc>
              <a:spcPct val="100000"/>
            </a:lnSpc>
            <a:spcBef>
              <a:spcPct val="0"/>
            </a:spcBef>
            <a:spcAft>
              <a:spcPts val="0"/>
            </a:spcAft>
            <a:buNone/>
          </a:pPr>
          <a:r>
            <a:rPr lang="en-US" sz="1600" b="1" kern="1200" dirty="0">
              <a:solidFill>
                <a:schemeClr val="tx1"/>
              </a:solidFill>
            </a:rPr>
            <a:t>Improve human rights</a:t>
          </a:r>
        </a:p>
      </dsp:txBody>
      <dsp:txXfrm>
        <a:off x="2055438" y="3753579"/>
        <a:ext cx="7634485" cy="93839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ADA95-D36C-49F9-BC5C-C806B4944A0B}" type="datetimeFigureOut">
              <a:rPr lang="en-US" smtClean="0"/>
              <a:t>2/24/2021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CE92D9-548A-4FCC-B991-B2E268599856}" type="slidenum">
              <a:rPr lang="en-US" smtClean="0"/>
              <a:t>‹#›</a:t>
            </a:fld>
            <a:endParaRPr lang="en-US"/>
          </a:p>
        </p:txBody>
      </p:sp>
    </p:spTree>
    <p:extLst>
      <p:ext uri="{BB962C8B-B14F-4D97-AF65-F5344CB8AC3E}">
        <p14:creationId xmlns:p14="http://schemas.microsoft.com/office/powerpoint/2010/main" val="1080998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is curbside pickup in bars</a:t>
            </a:r>
            <a:endParaRPr lang="en-US" dirty="0"/>
          </a:p>
        </p:txBody>
      </p:sp>
      <p:sp>
        <p:nvSpPr>
          <p:cNvPr id="4" name="Slide Number Placeholder 3"/>
          <p:cNvSpPr>
            <a:spLocks noGrp="1"/>
          </p:cNvSpPr>
          <p:nvPr>
            <p:ph type="sldNum" sz="quarter" idx="10"/>
          </p:nvPr>
        </p:nvSpPr>
        <p:spPr/>
        <p:txBody>
          <a:bodyPr/>
          <a:lstStyle/>
          <a:p>
            <a:fld id="{E0CE92D9-548A-4FCC-B991-B2E268599856}" type="slidenum">
              <a:rPr lang="en-US" smtClean="0"/>
              <a:t>8</a:t>
            </a:fld>
            <a:endParaRPr lang="en-US"/>
          </a:p>
        </p:txBody>
      </p:sp>
    </p:spTree>
    <p:extLst>
      <p:ext uri="{BB962C8B-B14F-4D97-AF65-F5344CB8AC3E}">
        <p14:creationId xmlns:p14="http://schemas.microsoft.com/office/powerpoint/2010/main" val="3183092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fld id="{33C57EE5-89D3-4C6E-BBE2-5E7B366A6D5B}" type="slidenum">
              <a:rPr lang="en-US" smtClean="0">
                <a:latin typeface="Franklin Gothic Medium" pitchFamily="34" charset="0"/>
              </a:rPr>
              <a:pPr eaLnBrk="1" hangingPunct="1"/>
              <a:t>27</a:t>
            </a:fld>
            <a:endParaRPr lang="en-US" dirty="0">
              <a:latin typeface="Franklin Gothic Medium"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950">
              <a:defRPr>
                <a:solidFill>
                  <a:schemeClr val="tx1"/>
                </a:solidFill>
                <a:latin typeface="Garamond" pitchFamily="18" charset="0"/>
              </a:defRPr>
            </a:lvl1pPr>
            <a:lvl2pPr marL="729280" indent="-280492" defTabSz="920950">
              <a:defRPr>
                <a:solidFill>
                  <a:schemeClr val="tx1"/>
                </a:solidFill>
                <a:latin typeface="Garamond" pitchFamily="18" charset="0"/>
              </a:defRPr>
            </a:lvl2pPr>
            <a:lvl3pPr marL="1121969" indent="-224394" defTabSz="920950">
              <a:defRPr>
                <a:solidFill>
                  <a:schemeClr val="tx1"/>
                </a:solidFill>
                <a:latin typeface="Garamond" pitchFamily="18" charset="0"/>
              </a:defRPr>
            </a:lvl3pPr>
            <a:lvl4pPr marL="1570756" indent="-224394" defTabSz="920950">
              <a:defRPr>
                <a:solidFill>
                  <a:schemeClr val="tx1"/>
                </a:solidFill>
                <a:latin typeface="Garamond" pitchFamily="18" charset="0"/>
              </a:defRPr>
            </a:lvl4pPr>
            <a:lvl5pPr marL="2019544" indent="-224394" defTabSz="920950">
              <a:defRPr>
                <a:solidFill>
                  <a:schemeClr val="tx1"/>
                </a:solidFill>
                <a:latin typeface="Garamond" pitchFamily="18" charset="0"/>
              </a:defRPr>
            </a:lvl5pPr>
            <a:lvl6pPr marL="2468331" indent="-224394" defTabSz="920950" eaLnBrk="0" fontAlgn="base" hangingPunct="0">
              <a:spcBef>
                <a:spcPct val="0"/>
              </a:spcBef>
              <a:spcAft>
                <a:spcPct val="0"/>
              </a:spcAft>
              <a:defRPr>
                <a:solidFill>
                  <a:schemeClr val="tx1"/>
                </a:solidFill>
                <a:latin typeface="Garamond" pitchFamily="18" charset="0"/>
              </a:defRPr>
            </a:lvl6pPr>
            <a:lvl7pPr marL="2917119" indent="-224394" defTabSz="920950" eaLnBrk="0" fontAlgn="base" hangingPunct="0">
              <a:spcBef>
                <a:spcPct val="0"/>
              </a:spcBef>
              <a:spcAft>
                <a:spcPct val="0"/>
              </a:spcAft>
              <a:defRPr>
                <a:solidFill>
                  <a:schemeClr val="tx1"/>
                </a:solidFill>
                <a:latin typeface="Garamond" pitchFamily="18" charset="0"/>
              </a:defRPr>
            </a:lvl7pPr>
            <a:lvl8pPr marL="3365906" indent="-224394" defTabSz="920950" eaLnBrk="0" fontAlgn="base" hangingPunct="0">
              <a:spcBef>
                <a:spcPct val="0"/>
              </a:spcBef>
              <a:spcAft>
                <a:spcPct val="0"/>
              </a:spcAft>
              <a:defRPr>
                <a:solidFill>
                  <a:schemeClr val="tx1"/>
                </a:solidFill>
                <a:latin typeface="Garamond" pitchFamily="18" charset="0"/>
              </a:defRPr>
            </a:lvl8pPr>
            <a:lvl9pPr marL="3814694" indent="-224394" defTabSz="920950" eaLnBrk="0" fontAlgn="base" hangingPunct="0">
              <a:spcBef>
                <a:spcPct val="0"/>
              </a:spcBef>
              <a:spcAft>
                <a:spcPct val="0"/>
              </a:spcAft>
              <a:defRPr>
                <a:solidFill>
                  <a:schemeClr val="tx1"/>
                </a:solidFill>
                <a:latin typeface="Garamond" pitchFamily="18" charset="0"/>
              </a:defRPr>
            </a:lvl9pPr>
          </a:lstStyle>
          <a:p>
            <a:fld id="{F9805F66-251C-4E4C-A8FA-CF7AB06D4657}" type="slidenum">
              <a:rPr lang="en-US" smtClean="0">
                <a:latin typeface="Calibri" pitchFamily="34" charset="0"/>
              </a:rPr>
              <a:pPr/>
              <a:t>29</a:t>
            </a:fld>
            <a:endParaRPr lang="en-US" dirty="0">
              <a:latin typeface="Calibri" pitchFamily="34" charset="0"/>
            </a:endParaRPr>
          </a:p>
        </p:txBody>
      </p:sp>
      <p:sp>
        <p:nvSpPr>
          <p:cNvPr id="50179" name="Rectangle 2"/>
          <p:cNvSpPr>
            <a:spLocks noGrp="1" noRot="1" noChangeAspect="1" noChangeArrowheads="1" noTextEdit="1"/>
          </p:cNvSpPr>
          <p:nvPr>
            <p:ph type="sldImg"/>
          </p:nvPr>
        </p:nvSpPr>
        <p:spPr>
          <a:xfrm>
            <a:off x="393700" y="682625"/>
            <a:ext cx="6070600" cy="3414713"/>
          </a:xfrm>
          <a:ln/>
        </p:spPr>
      </p:sp>
      <p:sp>
        <p:nvSpPr>
          <p:cNvPr id="50180" name="Rectangle 3"/>
          <p:cNvSpPr>
            <a:spLocks noGrp="1" noChangeArrowheads="1"/>
          </p:cNvSpPr>
          <p:nvPr>
            <p:ph type="body" idx="1"/>
          </p:nvPr>
        </p:nvSpPr>
        <p:spPr>
          <a:xfrm>
            <a:off x="913986" y="4325287"/>
            <a:ext cx="5030029" cy="409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dirty="0"/>
              <a:t>Here is our first “P”.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fld id="{D2F766D6-4780-4080-847A-375027107957}" type="slidenum">
              <a:rPr lang="en-US" smtClean="0">
                <a:latin typeface="Franklin Gothic Medium" pitchFamily="34" charset="0"/>
              </a:rPr>
              <a:pPr eaLnBrk="1" hangingPunct="1"/>
              <a:t>30</a:t>
            </a:fld>
            <a:endParaRPr lang="en-US" dirty="0">
              <a:latin typeface="Franklin Gothic Medium" pitchFamily="34" charset="0"/>
            </a:endParaRPr>
          </a:p>
        </p:txBody>
      </p:sp>
      <p:sp>
        <p:nvSpPr>
          <p:cNvPr id="98307" name="Rectangle 2"/>
          <p:cNvSpPr>
            <a:spLocks noGrp="1" noRot="1" noChangeAspect="1" noChangeArrowheads="1" noTextEdit="1"/>
          </p:cNvSpPr>
          <p:nvPr>
            <p:ph type="sldImg"/>
          </p:nvPr>
        </p:nvSpPr>
        <p:spPr>
          <a:xfrm>
            <a:off x="1143000" y="685800"/>
            <a:ext cx="4572000" cy="3429000"/>
          </a:xfrm>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fld id="{D2F766D6-4780-4080-847A-375027107957}" type="slidenum">
              <a:rPr lang="en-US" smtClean="0">
                <a:latin typeface="Franklin Gothic Medium" pitchFamily="34" charset="0"/>
              </a:rPr>
              <a:pPr eaLnBrk="1" hangingPunct="1"/>
              <a:t>31</a:t>
            </a:fld>
            <a:endParaRPr lang="en-US" dirty="0">
              <a:latin typeface="Franklin Gothic Medium" pitchFamily="34" charset="0"/>
            </a:endParaRPr>
          </a:p>
        </p:txBody>
      </p:sp>
      <p:sp>
        <p:nvSpPr>
          <p:cNvPr id="98307" name="Rectangle 2"/>
          <p:cNvSpPr>
            <a:spLocks noGrp="1" noRot="1" noChangeAspect="1" noChangeArrowheads="1" noTextEdit="1"/>
          </p:cNvSpPr>
          <p:nvPr>
            <p:ph type="sldImg"/>
          </p:nvPr>
        </p:nvSpPr>
        <p:spPr>
          <a:xfrm>
            <a:off x="1143000" y="685800"/>
            <a:ext cx="4572000" cy="3429000"/>
          </a:xfrm>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950">
              <a:defRPr>
                <a:solidFill>
                  <a:schemeClr val="tx1"/>
                </a:solidFill>
                <a:latin typeface="Garamond" pitchFamily="18" charset="0"/>
              </a:defRPr>
            </a:lvl1pPr>
            <a:lvl2pPr marL="729280" indent="-280492" defTabSz="920950">
              <a:defRPr>
                <a:solidFill>
                  <a:schemeClr val="tx1"/>
                </a:solidFill>
                <a:latin typeface="Garamond" pitchFamily="18" charset="0"/>
              </a:defRPr>
            </a:lvl2pPr>
            <a:lvl3pPr marL="1121969" indent="-224394" defTabSz="920950">
              <a:defRPr>
                <a:solidFill>
                  <a:schemeClr val="tx1"/>
                </a:solidFill>
                <a:latin typeface="Garamond" pitchFamily="18" charset="0"/>
              </a:defRPr>
            </a:lvl3pPr>
            <a:lvl4pPr marL="1570756" indent="-224394" defTabSz="920950">
              <a:defRPr>
                <a:solidFill>
                  <a:schemeClr val="tx1"/>
                </a:solidFill>
                <a:latin typeface="Garamond" pitchFamily="18" charset="0"/>
              </a:defRPr>
            </a:lvl4pPr>
            <a:lvl5pPr marL="2019544" indent="-224394" defTabSz="920950">
              <a:defRPr>
                <a:solidFill>
                  <a:schemeClr val="tx1"/>
                </a:solidFill>
                <a:latin typeface="Garamond" pitchFamily="18" charset="0"/>
              </a:defRPr>
            </a:lvl5pPr>
            <a:lvl6pPr marL="2468331" indent="-224394" defTabSz="920950" eaLnBrk="0" fontAlgn="base" hangingPunct="0">
              <a:spcBef>
                <a:spcPct val="0"/>
              </a:spcBef>
              <a:spcAft>
                <a:spcPct val="0"/>
              </a:spcAft>
              <a:defRPr>
                <a:solidFill>
                  <a:schemeClr val="tx1"/>
                </a:solidFill>
                <a:latin typeface="Garamond" pitchFamily="18" charset="0"/>
              </a:defRPr>
            </a:lvl6pPr>
            <a:lvl7pPr marL="2917119" indent="-224394" defTabSz="920950" eaLnBrk="0" fontAlgn="base" hangingPunct="0">
              <a:spcBef>
                <a:spcPct val="0"/>
              </a:spcBef>
              <a:spcAft>
                <a:spcPct val="0"/>
              </a:spcAft>
              <a:defRPr>
                <a:solidFill>
                  <a:schemeClr val="tx1"/>
                </a:solidFill>
                <a:latin typeface="Garamond" pitchFamily="18" charset="0"/>
              </a:defRPr>
            </a:lvl7pPr>
            <a:lvl8pPr marL="3365906" indent="-224394" defTabSz="920950" eaLnBrk="0" fontAlgn="base" hangingPunct="0">
              <a:spcBef>
                <a:spcPct val="0"/>
              </a:spcBef>
              <a:spcAft>
                <a:spcPct val="0"/>
              </a:spcAft>
              <a:defRPr>
                <a:solidFill>
                  <a:schemeClr val="tx1"/>
                </a:solidFill>
                <a:latin typeface="Garamond" pitchFamily="18" charset="0"/>
              </a:defRPr>
            </a:lvl8pPr>
            <a:lvl9pPr marL="3814694" indent="-224394" defTabSz="920950" eaLnBrk="0" fontAlgn="base" hangingPunct="0">
              <a:spcBef>
                <a:spcPct val="0"/>
              </a:spcBef>
              <a:spcAft>
                <a:spcPct val="0"/>
              </a:spcAft>
              <a:defRPr>
                <a:solidFill>
                  <a:schemeClr val="tx1"/>
                </a:solidFill>
                <a:latin typeface="Garamond" pitchFamily="18" charset="0"/>
              </a:defRPr>
            </a:lvl9pPr>
          </a:lstStyle>
          <a:p>
            <a:fld id="{9CA28448-4278-48C2-8007-D8DE5916AB8D}" type="slidenum">
              <a:rPr lang="en-US" smtClean="0">
                <a:latin typeface="Calibri" pitchFamily="34" charset="0"/>
              </a:rPr>
              <a:pPr/>
              <a:t>35</a:t>
            </a:fld>
            <a:endParaRPr lang="en-US" dirty="0">
              <a:latin typeface="Calibri" pitchFamily="34" charset="0"/>
            </a:endParaRPr>
          </a:p>
        </p:txBody>
      </p:sp>
      <p:sp>
        <p:nvSpPr>
          <p:cNvPr id="52227" name="Rectangle 2"/>
          <p:cNvSpPr>
            <a:spLocks noGrp="1" noRot="1" noChangeAspect="1" noChangeArrowheads="1" noTextEdit="1"/>
          </p:cNvSpPr>
          <p:nvPr>
            <p:ph type="sldImg"/>
          </p:nvPr>
        </p:nvSpPr>
        <p:spPr>
          <a:xfrm>
            <a:off x="393700" y="682625"/>
            <a:ext cx="6070600" cy="3414713"/>
          </a:xfrm>
          <a:ln/>
        </p:spPr>
      </p:sp>
      <p:sp>
        <p:nvSpPr>
          <p:cNvPr id="52228" name="Rectangle 3"/>
          <p:cNvSpPr>
            <a:spLocks noGrp="1" noChangeArrowheads="1"/>
          </p:cNvSpPr>
          <p:nvPr>
            <p:ph type="body" idx="1"/>
          </p:nvPr>
        </p:nvSpPr>
        <p:spPr>
          <a:xfrm>
            <a:off x="913986" y="4325287"/>
            <a:ext cx="5030029" cy="409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950">
              <a:defRPr>
                <a:solidFill>
                  <a:schemeClr val="tx1"/>
                </a:solidFill>
                <a:latin typeface="Garamond" pitchFamily="18" charset="0"/>
              </a:defRPr>
            </a:lvl1pPr>
            <a:lvl2pPr marL="729280" indent="-280492" defTabSz="920950">
              <a:defRPr>
                <a:solidFill>
                  <a:schemeClr val="tx1"/>
                </a:solidFill>
                <a:latin typeface="Garamond" pitchFamily="18" charset="0"/>
              </a:defRPr>
            </a:lvl2pPr>
            <a:lvl3pPr marL="1121969" indent="-224394" defTabSz="920950">
              <a:defRPr>
                <a:solidFill>
                  <a:schemeClr val="tx1"/>
                </a:solidFill>
                <a:latin typeface="Garamond" pitchFamily="18" charset="0"/>
              </a:defRPr>
            </a:lvl3pPr>
            <a:lvl4pPr marL="1570756" indent="-224394" defTabSz="920950">
              <a:defRPr>
                <a:solidFill>
                  <a:schemeClr val="tx1"/>
                </a:solidFill>
                <a:latin typeface="Garamond" pitchFamily="18" charset="0"/>
              </a:defRPr>
            </a:lvl4pPr>
            <a:lvl5pPr marL="2019544" indent="-224394" defTabSz="920950">
              <a:defRPr>
                <a:solidFill>
                  <a:schemeClr val="tx1"/>
                </a:solidFill>
                <a:latin typeface="Garamond" pitchFamily="18" charset="0"/>
              </a:defRPr>
            </a:lvl5pPr>
            <a:lvl6pPr marL="2468331" indent="-224394" defTabSz="920950" eaLnBrk="0" fontAlgn="base" hangingPunct="0">
              <a:spcBef>
                <a:spcPct val="0"/>
              </a:spcBef>
              <a:spcAft>
                <a:spcPct val="0"/>
              </a:spcAft>
              <a:defRPr>
                <a:solidFill>
                  <a:schemeClr val="tx1"/>
                </a:solidFill>
                <a:latin typeface="Garamond" pitchFamily="18" charset="0"/>
              </a:defRPr>
            </a:lvl6pPr>
            <a:lvl7pPr marL="2917119" indent="-224394" defTabSz="920950" eaLnBrk="0" fontAlgn="base" hangingPunct="0">
              <a:spcBef>
                <a:spcPct val="0"/>
              </a:spcBef>
              <a:spcAft>
                <a:spcPct val="0"/>
              </a:spcAft>
              <a:defRPr>
                <a:solidFill>
                  <a:schemeClr val="tx1"/>
                </a:solidFill>
                <a:latin typeface="Garamond" pitchFamily="18" charset="0"/>
              </a:defRPr>
            </a:lvl7pPr>
            <a:lvl8pPr marL="3365906" indent="-224394" defTabSz="920950" eaLnBrk="0" fontAlgn="base" hangingPunct="0">
              <a:spcBef>
                <a:spcPct val="0"/>
              </a:spcBef>
              <a:spcAft>
                <a:spcPct val="0"/>
              </a:spcAft>
              <a:defRPr>
                <a:solidFill>
                  <a:schemeClr val="tx1"/>
                </a:solidFill>
                <a:latin typeface="Garamond" pitchFamily="18" charset="0"/>
              </a:defRPr>
            </a:lvl8pPr>
            <a:lvl9pPr marL="3814694" indent="-224394" defTabSz="920950" eaLnBrk="0" fontAlgn="base" hangingPunct="0">
              <a:spcBef>
                <a:spcPct val="0"/>
              </a:spcBef>
              <a:spcAft>
                <a:spcPct val="0"/>
              </a:spcAft>
              <a:defRPr>
                <a:solidFill>
                  <a:schemeClr val="tx1"/>
                </a:solidFill>
                <a:latin typeface="Garamond" pitchFamily="18" charset="0"/>
              </a:defRPr>
            </a:lvl9pPr>
          </a:lstStyle>
          <a:p>
            <a:fld id="{65012015-45B5-48C3-9DC5-A62C0C708B28}" type="slidenum">
              <a:rPr lang="en-US" smtClean="0">
                <a:latin typeface="Calibri" pitchFamily="34" charset="0"/>
              </a:rPr>
              <a:pPr/>
              <a:t>44</a:t>
            </a:fld>
            <a:endParaRPr lang="en-US" dirty="0">
              <a:latin typeface="Calibri" pitchFamily="34" charset="0"/>
            </a:endParaRPr>
          </a:p>
        </p:txBody>
      </p:sp>
      <p:sp>
        <p:nvSpPr>
          <p:cNvPr id="53251" name="Rectangle 2"/>
          <p:cNvSpPr>
            <a:spLocks noGrp="1" noRot="1" noChangeAspect="1" noChangeArrowheads="1" noTextEdit="1"/>
          </p:cNvSpPr>
          <p:nvPr>
            <p:ph type="sldImg"/>
          </p:nvPr>
        </p:nvSpPr>
        <p:spPr>
          <a:xfrm>
            <a:off x="1152525" y="682625"/>
            <a:ext cx="4552950" cy="3414713"/>
          </a:xfrm>
          <a:ln/>
        </p:spPr>
      </p:sp>
      <p:sp>
        <p:nvSpPr>
          <p:cNvPr id="53252" name="Rectangle 3"/>
          <p:cNvSpPr>
            <a:spLocks noGrp="1" noChangeArrowheads="1"/>
          </p:cNvSpPr>
          <p:nvPr>
            <p:ph type="body" idx="1"/>
          </p:nvPr>
        </p:nvSpPr>
        <p:spPr>
          <a:xfrm>
            <a:off x="913986" y="4325287"/>
            <a:ext cx="5030029" cy="409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third “P”</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950">
              <a:defRPr>
                <a:solidFill>
                  <a:schemeClr val="tx1"/>
                </a:solidFill>
                <a:latin typeface="Garamond" pitchFamily="18" charset="0"/>
              </a:defRPr>
            </a:lvl1pPr>
            <a:lvl2pPr marL="729280" indent="-280492" defTabSz="920950">
              <a:defRPr>
                <a:solidFill>
                  <a:schemeClr val="tx1"/>
                </a:solidFill>
                <a:latin typeface="Garamond" pitchFamily="18" charset="0"/>
              </a:defRPr>
            </a:lvl2pPr>
            <a:lvl3pPr marL="1121969" indent="-224394" defTabSz="920950">
              <a:defRPr>
                <a:solidFill>
                  <a:schemeClr val="tx1"/>
                </a:solidFill>
                <a:latin typeface="Garamond" pitchFamily="18" charset="0"/>
              </a:defRPr>
            </a:lvl3pPr>
            <a:lvl4pPr marL="1570756" indent="-224394" defTabSz="920950">
              <a:defRPr>
                <a:solidFill>
                  <a:schemeClr val="tx1"/>
                </a:solidFill>
                <a:latin typeface="Garamond" pitchFamily="18" charset="0"/>
              </a:defRPr>
            </a:lvl4pPr>
            <a:lvl5pPr marL="2019544" indent="-224394" defTabSz="920950">
              <a:defRPr>
                <a:solidFill>
                  <a:schemeClr val="tx1"/>
                </a:solidFill>
                <a:latin typeface="Garamond" pitchFamily="18" charset="0"/>
              </a:defRPr>
            </a:lvl5pPr>
            <a:lvl6pPr marL="2468331" indent="-224394" defTabSz="920950" eaLnBrk="0" fontAlgn="base" hangingPunct="0">
              <a:spcBef>
                <a:spcPct val="0"/>
              </a:spcBef>
              <a:spcAft>
                <a:spcPct val="0"/>
              </a:spcAft>
              <a:defRPr>
                <a:solidFill>
                  <a:schemeClr val="tx1"/>
                </a:solidFill>
                <a:latin typeface="Garamond" pitchFamily="18" charset="0"/>
              </a:defRPr>
            </a:lvl6pPr>
            <a:lvl7pPr marL="2917119" indent="-224394" defTabSz="920950" eaLnBrk="0" fontAlgn="base" hangingPunct="0">
              <a:spcBef>
                <a:spcPct val="0"/>
              </a:spcBef>
              <a:spcAft>
                <a:spcPct val="0"/>
              </a:spcAft>
              <a:defRPr>
                <a:solidFill>
                  <a:schemeClr val="tx1"/>
                </a:solidFill>
                <a:latin typeface="Garamond" pitchFamily="18" charset="0"/>
              </a:defRPr>
            </a:lvl7pPr>
            <a:lvl8pPr marL="3365906" indent="-224394" defTabSz="920950" eaLnBrk="0" fontAlgn="base" hangingPunct="0">
              <a:spcBef>
                <a:spcPct val="0"/>
              </a:spcBef>
              <a:spcAft>
                <a:spcPct val="0"/>
              </a:spcAft>
              <a:defRPr>
                <a:solidFill>
                  <a:schemeClr val="tx1"/>
                </a:solidFill>
                <a:latin typeface="Garamond" pitchFamily="18" charset="0"/>
              </a:defRPr>
            </a:lvl8pPr>
            <a:lvl9pPr marL="3814694" indent="-224394" defTabSz="920950" eaLnBrk="0" fontAlgn="base" hangingPunct="0">
              <a:spcBef>
                <a:spcPct val="0"/>
              </a:spcBef>
              <a:spcAft>
                <a:spcPct val="0"/>
              </a:spcAft>
              <a:defRPr>
                <a:solidFill>
                  <a:schemeClr val="tx1"/>
                </a:solidFill>
                <a:latin typeface="Garamond" pitchFamily="18" charset="0"/>
              </a:defRPr>
            </a:lvl9pPr>
          </a:lstStyle>
          <a:p>
            <a:fld id="{9D036B71-D98E-4049-8E1A-2CBE89EEFCE2}" type="slidenum">
              <a:rPr lang="en-US" smtClean="0">
                <a:latin typeface="Calibri" pitchFamily="34" charset="0"/>
              </a:rPr>
              <a:pPr/>
              <a:t>51</a:t>
            </a:fld>
            <a:endParaRPr lang="en-US" dirty="0">
              <a:latin typeface="Calibri" pitchFamily="34" charset="0"/>
            </a:endParaRPr>
          </a:p>
        </p:txBody>
      </p:sp>
      <p:sp>
        <p:nvSpPr>
          <p:cNvPr id="54275" name="Rectangle 2"/>
          <p:cNvSpPr>
            <a:spLocks noGrp="1" noRot="1" noChangeAspect="1" noChangeArrowheads="1" noTextEdit="1"/>
          </p:cNvSpPr>
          <p:nvPr>
            <p:ph type="sldImg"/>
          </p:nvPr>
        </p:nvSpPr>
        <p:spPr>
          <a:xfrm>
            <a:off x="1152525" y="682625"/>
            <a:ext cx="4552950" cy="3414713"/>
          </a:xfrm>
          <a:ln/>
        </p:spPr>
      </p:sp>
      <p:sp>
        <p:nvSpPr>
          <p:cNvPr id="54276" name="Rectangle 3"/>
          <p:cNvSpPr>
            <a:spLocks noGrp="1" noChangeArrowheads="1"/>
          </p:cNvSpPr>
          <p:nvPr>
            <p:ph type="body" idx="1"/>
          </p:nvPr>
        </p:nvSpPr>
        <p:spPr>
          <a:xfrm>
            <a:off x="913986" y="4325287"/>
            <a:ext cx="5030029" cy="409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a:xfrm>
            <a:off x="1143000" y="685800"/>
            <a:ext cx="4572000" cy="3429000"/>
          </a:xfrm>
          <a:ln/>
        </p:spPr>
      </p:sp>
      <p:sp>
        <p:nvSpPr>
          <p:cNvPr id="8089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is of alcohol delivery </a:t>
            </a:r>
            <a:endParaRPr lang="en-US" dirty="0"/>
          </a:p>
        </p:txBody>
      </p:sp>
      <p:sp>
        <p:nvSpPr>
          <p:cNvPr id="4" name="Slide Number Placeholder 3"/>
          <p:cNvSpPr>
            <a:spLocks noGrp="1"/>
          </p:cNvSpPr>
          <p:nvPr>
            <p:ph type="sldNum" sz="quarter" idx="10"/>
          </p:nvPr>
        </p:nvSpPr>
        <p:spPr/>
        <p:txBody>
          <a:bodyPr/>
          <a:lstStyle/>
          <a:p>
            <a:fld id="{E0CE92D9-548A-4FCC-B991-B2E268599856}" type="slidenum">
              <a:rPr lang="en-US" smtClean="0"/>
              <a:t>9</a:t>
            </a:fld>
            <a:endParaRPr lang="en-US"/>
          </a:p>
        </p:txBody>
      </p:sp>
    </p:spTree>
    <p:extLst>
      <p:ext uri="{BB962C8B-B14F-4D97-AF65-F5344CB8AC3E}">
        <p14:creationId xmlns:p14="http://schemas.microsoft.com/office/powerpoint/2010/main" val="1788203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a:xfrm>
            <a:off x="381000" y="685800"/>
            <a:ext cx="6096000" cy="3429000"/>
          </a:xfrm>
          <a:ln/>
        </p:spPr>
      </p:sp>
      <p:sp>
        <p:nvSpPr>
          <p:cNvPr id="6041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TextEdit="1"/>
          </p:cNvSpPr>
          <p:nvPr>
            <p:ph type="sldImg"/>
          </p:nvPr>
        </p:nvSpPr>
        <p:spPr>
          <a:xfrm>
            <a:off x="1143000" y="685800"/>
            <a:ext cx="4572000" cy="3429000"/>
          </a:xfrm>
          <a:ln/>
        </p:spPr>
      </p:sp>
      <p:sp>
        <p:nvSpPr>
          <p:cNvPr id="6349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F5A379-B9B7-6C4B-8D5F-D59671F168E2}" type="slidenum">
              <a:rPr lang="en-US" smtClean="0"/>
              <a:t>10</a:t>
            </a:fld>
            <a:endParaRPr lang="en-US"/>
          </a:p>
        </p:txBody>
      </p:sp>
    </p:spTree>
    <p:extLst>
      <p:ext uri="{BB962C8B-B14F-4D97-AF65-F5344CB8AC3E}">
        <p14:creationId xmlns:p14="http://schemas.microsoft.com/office/powerpoint/2010/main" val="1911091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100 ads in an hour. Foundation for Alcohol Research and Education</a:t>
            </a:r>
          </a:p>
        </p:txBody>
      </p:sp>
      <p:sp>
        <p:nvSpPr>
          <p:cNvPr id="4" name="Slide Number Placeholder 3"/>
          <p:cNvSpPr>
            <a:spLocks noGrp="1"/>
          </p:cNvSpPr>
          <p:nvPr>
            <p:ph type="sldNum" sz="quarter" idx="10"/>
          </p:nvPr>
        </p:nvSpPr>
        <p:spPr/>
        <p:txBody>
          <a:bodyPr/>
          <a:lstStyle/>
          <a:p>
            <a:fld id="{E0CE92D9-548A-4FCC-B991-B2E268599856}" type="slidenum">
              <a:rPr lang="en-US" smtClean="0"/>
              <a:t>13</a:t>
            </a:fld>
            <a:endParaRPr lang="en-US"/>
          </a:p>
        </p:txBody>
      </p:sp>
    </p:spTree>
    <p:extLst>
      <p:ext uri="{BB962C8B-B14F-4D97-AF65-F5344CB8AC3E}">
        <p14:creationId xmlns:p14="http://schemas.microsoft.com/office/powerpoint/2010/main" val="4134050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700">
                <a:solidFill>
                  <a:schemeClr val="tx1"/>
                </a:solidFill>
                <a:latin typeface="Lucida Sans Unicode" pitchFamily="34" charset="0"/>
              </a:defRPr>
            </a:lvl1pPr>
            <a:lvl2pPr marL="742950" indent="-285750" defTabSz="922338" eaLnBrk="0" hangingPunct="0">
              <a:defRPr sz="2700">
                <a:solidFill>
                  <a:schemeClr val="tx1"/>
                </a:solidFill>
                <a:latin typeface="Lucida Sans Unicode" pitchFamily="34" charset="0"/>
              </a:defRPr>
            </a:lvl2pPr>
            <a:lvl3pPr marL="1143000" indent="-228600" defTabSz="922338" eaLnBrk="0" hangingPunct="0">
              <a:defRPr sz="2700">
                <a:solidFill>
                  <a:schemeClr val="tx1"/>
                </a:solidFill>
                <a:latin typeface="Lucida Sans Unicode" pitchFamily="34" charset="0"/>
              </a:defRPr>
            </a:lvl3pPr>
            <a:lvl4pPr marL="1600200" indent="-228600" defTabSz="922338" eaLnBrk="0" hangingPunct="0">
              <a:defRPr sz="2700">
                <a:solidFill>
                  <a:schemeClr val="tx1"/>
                </a:solidFill>
                <a:latin typeface="Lucida Sans Unicode" pitchFamily="34" charset="0"/>
              </a:defRPr>
            </a:lvl4pPr>
            <a:lvl5pPr marL="2057400" indent="-228600" defTabSz="922338" eaLnBrk="0" hangingPunct="0">
              <a:defRPr sz="2700">
                <a:solidFill>
                  <a:schemeClr val="tx1"/>
                </a:solidFill>
                <a:latin typeface="Lucida Sans Unicode" pitchFamily="34" charset="0"/>
              </a:defRPr>
            </a:lvl5pPr>
            <a:lvl6pPr marL="2514600" indent="-228600" defTabSz="922338" eaLnBrk="0" fontAlgn="base" hangingPunct="0">
              <a:spcBef>
                <a:spcPts val="400"/>
              </a:spcBef>
              <a:spcAft>
                <a:spcPct val="0"/>
              </a:spcAft>
              <a:buClr>
                <a:schemeClr val="accent1"/>
              </a:buClr>
              <a:buSzPct val="68000"/>
              <a:buFont typeface="Wingdings 3" pitchFamily="18" charset="2"/>
              <a:buChar char=""/>
              <a:defRPr sz="2700">
                <a:solidFill>
                  <a:schemeClr val="tx1"/>
                </a:solidFill>
                <a:latin typeface="Lucida Sans Unicode" pitchFamily="34" charset="0"/>
              </a:defRPr>
            </a:lvl6pPr>
            <a:lvl7pPr marL="2971800" indent="-228600" defTabSz="922338" eaLnBrk="0" fontAlgn="base" hangingPunct="0">
              <a:spcBef>
                <a:spcPts val="400"/>
              </a:spcBef>
              <a:spcAft>
                <a:spcPct val="0"/>
              </a:spcAft>
              <a:buClr>
                <a:schemeClr val="accent1"/>
              </a:buClr>
              <a:buSzPct val="68000"/>
              <a:buFont typeface="Wingdings 3" pitchFamily="18" charset="2"/>
              <a:buChar char=""/>
              <a:defRPr sz="2700">
                <a:solidFill>
                  <a:schemeClr val="tx1"/>
                </a:solidFill>
                <a:latin typeface="Lucida Sans Unicode" pitchFamily="34" charset="0"/>
              </a:defRPr>
            </a:lvl7pPr>
            <a:lvl8pPr marL="3429000" indent="-228600" defTabSz="922338" eaLnBrk="0" fontAlgn="base" hangingPunct="0">
              <a:spcBef>
                <a:spcPts val="400"/>
              </a:spcBef>
              <a:spcAft>
                <a:spcPct val="0"/>
              </a:spcAft>
              <a:buClr>
                <a:schemeClr val="accent1"/>
              </a:buClr>
              <a:buSzPct val="68000"/>
              <a:buFont typeface="Wingdings 3" pitchFamily="18" charset="2"/>
              <a:buChar char=""/>
              <a:defRPr sz="2700">
                <a:solidFill>
                  <a:schemeClr val="tx1"/>
                </a:solidFill>
                <a:latin typeface="Lucida Sans Unicode" pitchFamily="34" charset="0"/>
              </a:defRPr>
            </a:lvl8pPr>
            <a:lvl9pPr marL="3886200" indent="-228600" defTabSz="922338" eaLnBrk="0" fontAlgn="base" hangingPunct="0">
              <a:spcBef>
                <a:spcPts val="400"/>
              </a:spcBef>
              <a:spcAft>
                <a:spcPct val="0"/>
              </a:spcAft>
              <a:buClr>
                <a:schemeClr val="accent1"/>
              </a:buClr>
              <a:buSzPct val="68000"/>
              <a:buFont typeface="Wingdings 3" pitchFamily="18" charset="2"/>
              <a:buChar char=""/>
              <a:defRPr sz="2700">
                <a:solidFill>
                  <a:schemeClr val="tx1"/>
                </a:solidFill>
                <a:latin typeface="Lucida Sans Unicode" pitchFamily="34" charset="0"/>
              </a:defRPr>
            </a:lvl9pPr>
          </a:lstStyle>
          <a:p>
            <a:pPr eaLnBrk="1" hangingPunct="1"/>
            <a:fld id="{34B1621D-6453-4477-BB55-B2484685CDD3}" type="slidenum">
              <a:rPr lang="en-US" sz="1200" smtClean="0">
                <a:latin typeface="Arial" pitchFamily="34" charset="0"/>
              </a:rPr>
              <a:pPr eaLnBrk="1" hangingPunct="1"/>
              <a:t>21</a:t>
            </a:fld>
            <a:endParaRPr lang="en-US" sz="1200" dirty="0">
              <a:latin typeface="Arial" pitchFamily="34"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a:ln/>
        </p:spPr>
      </p:sp>
      <p:sp>
        <p:nvSpPr>
          <p:cNvPr id="8089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02756" indent="-270291" eaLnBrk="0" hangingPunct="0">
              <a:defRPr>
                <a:solidFill>
                  <a:schemeClr val="tx1"/>
                </a:solidFill>
                <a:latin typeface="Arial" pitchFamily="34" charset="0"/>
              </a:defRPr>
            </a:lvl2pPr>
            <a:lvl3pPr marL="1081164" indent="-216233" eaLnBrk="0" hangingPunct="0">
              <a:defRPr>
                <a:solidFill>
                  <a:schemeClr val="tx1"/>
                </a:solidFill>
                <a:latin typeface="Arial" pitchFamily="34" charset="0"/>
              </a:defRPr>
            </a:lvl3pPr>
            <a:lvl4pPr marL="1513629" indent="-216233" eaLnBrk="0" hangingPunct="0">
              <a:defRPr>
                <a:solidFill>
                  <a:schemeClr val="tx1"/>
                </a:solidFill>
                <a:latin typeface="Arial" pitchFamily="34" charset="0"/>
              </a:defRPr>
            </a:lvl4pPr>
            <a:lvl5pPr marL="1946095" indent="-216233" eaLnBrk="0" hangingPunct="0">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pPr eaLnBrk="1" hangingPunct="1"/>
            <a:fld id="{88B340DC-3D6E-4954-AEE6-ABBC6DD7441B}" type="slidenum">
              <a:rPr lang="en-US" smtClean="0">
                <a:latin typeface="Franklin Gothic Medium" pitchFamily="34" charset="0"/>
              </a:rPr>
              <a:pPr eaLnBrk="1" hangingPunct="1"/>
              <a:t>23</a:t>
            </a:fld>
            <a:endParaRPr lang="en-US" dirty="0">
              <a:latin typeface="Franklin Gothic Medium"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E05C73-507C-3E44-942E-BC7B83C0129E}"/>
              </a:ext>
            </a:extLst>
          </p:cNvPr>
          <p:cNvSpPr/>
          <p:nvPr userDrawn="1"/>
        </p:nvSpPr>
        <p:spPr>
          <a:xfrm>
            <a:off x="1" y="0"/>
            <a:ext cx="12192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8193AD80-6063-FC4B-9835-D727FC229742}"/>
              </a:ext>
            </a:extLst>
          </p:cNvPr>
          <p:cNvSpPr>
            <a:spLocks noGrp="1"/>
          </p:cNvSpPr>
          <p:nvPr>
            <p:ph type="title" hasCustomPrompt="1"/>
          </p:nvPr>
        </p:nvSpPr>
        <p:spPr>
          <a:xfrm>
            <a:off x="627180" y="4416618"/>
            <a:ext cx="7180389" cy="647751"/>
          </a:xfrm>
          <a:prstGeom prst="rect">
            <a:avLst/>
          </a:prstGeom>
        </p:spPr>
        <p:txBody>
          <a:bodyPr/>
          <a:lstStyle>
            <a:lvl1pPr>
              <a:defRPr>
                <a:solidFill>
                  <a:srgbClr val="593A4B"/>
                </a:solidFill>
              </a:defRPr>
            </a:lvl1pPr>
          </a:lstStyle>
          <a:p>
            <a:r>
              <a:rPr lang="en-US" sz="4400" dirty="0">
                <a:solidFill>
                  <a:srgbClr val="593A4B"/>
                </a:solidFill>
                <a:latin typeface="Arial" panose="020B0604020202020204" pitchFamily="34" charset="0"/>
                <a:cs typeface="Arial" panose="020B0604020202020204" pitchFamily="34" charset="0"/>
              </a:rPr>
              <a:t>Presentation Title</a:t>
            </a:r>
          </a:p>
        </p:txBody>
      </p:sp>
      <p:sp>
        <p:nvSpPr>
          <p:cNvPr id="5" name="Text Placeholder 3">
            <a:extLst>
              <a:ext uri="{FF2B5EF4-FFF2-40B4-BE49-F238E27FC236}">
                <a16:creationId xmlns:a16="http://schemas.microsoft.com/office/drawing/2014/main" id="{DAF5323D-DB4B-6744-90F2-3E523586E293}"/>
              </a:ext>
            </a:extLst>
          </p:cNvPr>
          <p:cNvSpPr>
            <a:spLocks noGrp="1"/>
          </p:cNvSpPr>
          <p:nvPr>
            <p:ph type="body" sz="quarter" idx="13" hasCustomPrompt="1"/>
          </p:nvPr>
        </p:nvSpPr>
        <p:spPr>
          <a:xfrm>
            <a:off x="627181" y="5881641"/>
            <a:ext cx="6016752" cy="420656"/>
          </a:xfrm>
          <a:prstGeom prst="rect">
            <a:avLst/>
          </a:prstGeom>
        </p:spPr>
        <p:txBody>
          <a:bodyPr/>
          <a:lstStyle>
            <a:lvl1pPr marL="0" indent="0">
              <a:buNone/>
              <a:defRPr sz="1800" i="1"/>
            </a:lvl1pPr>
          </a:lstStyle>
          <a:p>
            <a:pPr lvl="0"/>
            <a:r>
              <a:rPr lang="en-US" dirty="0"/>
              <a:t>Presentation Authors</a:t>
            </a:r>
          </a:p>
        </p:txBody>
      </p:sp>
      <p:sp>
        <p:nvSpPr>
          <p:cNvPr id="6" name="Text Placeholder 7">
            <a:extLst>
              <a:ext uri="{FF2B5EF4-FFF2-40B4-BE49-F238E27FC236}">
                <a16:creationId xmlns:a16="http://schemas.microsoft.com/office/drawing/2014/main" id="{55B31410-9A89-A642-95FB-1F62B35A2562}"/>
              </a:ext>
            </a:extLst>
          </p:cNvPr>
          <p:cNvSpPr>
            <a:spLocks noGrp="1"/>
          </p:cNvSpPr>
          <p:nvPr>
            <p:ph type="body" sz="quarter" idx="11" hasCustomPrompt="1"/>
          </p:nvPr>
        </p:nvSpPr>
        <p:spPr>
          <a:xfrm>
            <a:off x="627180" y="5223306"/>
            <a:ext cx="6016752" cy="4994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Subtitle</a:t>
            </a:r>
            <a:endParaRPr lang="en-US" dirty="0"/>
          </a:p>
        </p:txBody>
      </p:sp>
    </p:spTree>
    <p:extLst>
      <p:ext uri="{BB962C8B-B14F-4D97-AF65-F5344CB8AC3E}">
        <p14:creationId xmlns:p14="http://schemas.microsoft.com/office/powerpoint/2010/main" val="2466106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87A362-B53E-1941-84C1-FEE70AC8310A}"/>
              </a:ext>
            </a:extLst>
          </p:cNvPr>
          <p:cNvSpPr txBox="1">
            <a:spLocks/>
          </p:cNvSpPr>
          <p:nvPr userDrawn="1"/>
        </p:nvSpPr>
        <p:spPr>
          <a:xfrm>
            <a:off x="838200" y="553761"/>
            <a:ext cx="10515600" cy="995915"/>
          </a:xfrm>
          <a:prstGeom prst="rect">
            <a:avLst/>
          </a:prstGeom>
        </p:spPr>
        <p:txBody>
          <a:bodyPr/>
          <a:lstStyle>
            <a:lvl1pPr algn="l" defTabSz="914400" rtl="0" eaLnBrk="1" latinLnBrk="0" hangingPunct="1">
              <a:lnSpc>
                <a:spcPct val="90000"/>
              </a:lnSpc>
              <a:spcBef>
                <a:spcPct val="0"/>
              </a:spcBef>
              <a:buNone/>
              <a:defRPr sz="4400" b="0" kern="1200">
                <a:solidFill>
                  <a:srgbClr val="593A4B"/>
                </a:solidFill>
                <a:latin typeface="Arial" panose="020B0604020202020204" pitchFamily="34" charset="0"/>
                <a:ea typeface="+mj-ea"/>
                <a:cs typeface="Arial" panose="020B0604020202020204" pitchFamily="34" charset="0"/>
              </a:defRPr>
            </a:lvl1pPr>
          </a:lstStyle>
          <a:p>
            <a:r>
              <a:rPr lang="en-US" dirty="0"/>
              <a:t>Disclaimer</a:t>
            </a:r>
          </a:p>
        </p:txBody>
      </p:sp>
      <p:sp>
        <p:nvSpPr>
          <p:cNvPr id="5" name="Content Placeholder 2">
            <a:extLst>
              <a:ext uri="{FF2B5EF4-FFF2-40B4-BE49-F238E27FC236}">
                <a16:creationId xmlns:a16="http://schemas.microsoft.com/office/drawing/2014/main" id="{A55EB592-FCEB-C949-8B5C-134E8CB575BF}"/>
              </a:ext>
            </a:extLst>
          </p:cNvPr>
          <p:cNvSpPr>
            <a:spLocks noGrp="1"/>
          </p:cNvSpPr>
          <p:nvPr>
            <p:ph idx="1" hasCustomPrompt="1"/>
          </p:nvPr>
        </p:nvSpPr>
        <p:spPr>
          <a:xfrm>
            <a:off x="838200" y="1828800"/>
            <a:ext cx="10515600" cy="4391025"/>
          </a:xfrm>
          <a:prstGeom prst="rect">
            <a:avLst/>
          </a:prstGeom>
        </p:spPr>
        <p:txBody>
          <a:bodyPr/>
          <a:lstStyle>
            <a:lvl1pPr marL="0" indent="0">
              <a:buNone/>
              <a:defRPr lang="en-US" sz="2800" kern="1200" smtClean="0">
                <a:solidFill>
                  <a:schemeClr val="tx1"/>
                </a:solidFill>
                <a:cs typeface="Helvetica"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stStyle>
          <a:p>
            <a:pPr marL="45720" indent="0" algn="ctr">
              <a:buNone/>
            </a:pPr>
            <a:r>
              <a:rPr lang="en-US" sz="2800" kern="1200" dirty="0">
                <a:solidFill>
                  <a:schemeClr val="tx1"/>
                </a:solidFill>
                <a:latin typeface="+mn-lt"/>
                <a:ea typeface="+mn-ea"/>
                <a:cs typeface="Helvetica" panose="020B0604020202020204" pitchFamily="34" charset="0"/>
              </a:rPr>
              <a:t>The views expressed in this webinar do not necessarily represent the views, policies, and positions of the Substance Abuse and Mental Health Services Administration or the U.S. Department of Health and Human Services.</a:t>
            </a:r>
          </a:p>
          <a:p>
            <a:pPr marL="45720" indent="0" algn="ctr">
              <a:buNone/>
            </a:pPr>
            <a:endParaRPr lang="en-US" sz="2800" kern="1200" dirty="0">
              <a:solidFill>
                <a:schemeClr val="tx1"/>
              </a:solidFill>
              <a:latin typeface="+mn-lt"/>
              <a:ea typeface="+mn-ea"/>
              <a:cs typeface="Helvetica" panose="020B0604020202020204" pitchFamily="34" charset="0"/>
            </a:endParaRPr>
          </a:p>
          <a:p>
            <a:pPr marL="45720" indent="0" algn="ctr">
              <a:buNone/>
            </a:pPr>
            <a:r>
              <a:rPr lang="en-US" sz="2800" kern="1200" dirty="0">
                <a:solidFill>
                  <a:schemeClr val="tx1"/>
                </a:solidFill>
                <a:latin typeface="+mn-lt"/>
                <a:ea typeface="+mn-ea"/>
                <a:cs typeface="Helvetica" panose="020B0604020202020204" pitchFamily="34" charset="0"/>
              </a:rPr>
              <a:t>This webinar is being recorded and archived, and will be available for viewing after the webinar. Please contact the webinar facilitator if you have any concerns or questions.</a:t>
            </a:r>
          </a:p>
        </p:txBody>
      </p:sp>
    </p:spTree>
    <p:custDataLst>
      <p:tags r:id="rId1"/>
    </p:custDataLst>
    <p:extLst>
      <p:ext uri="{BB962C8B-B14F-4D97-AF65-F5344CB8AC3E}">
        <p14:creationId xmlns:p14="http://schemas.microsoft.com/office/powerpoint/2010/main" val="1190508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55EB592-FCEB-C949-8B5C-134E8CB575BF}"/>
              </a:ext>
            </a:extLst>
          </p:cNvPr>
          <p:cNvSpPr>
            <a:spLocks noGrp="1"/>
          </p:cNvSpPr>
          <p:nvPr>
            <p:ph idx="1"/>
          </p:nvPr>
        </p:nvSpPr>
        <p:spPr>
          <a:xfrm>
            <a:off x="838200" y="1828800"/>
            <a:ext cx="10515600" cy="4391025"/>
          </a:xfrm>
          <a:prstGeom prst="rect">
            <a:avLst/>
          </a:prstGeom>
        </p:spPr>
        <p:txBody>
          <a:bodyPr/>
          <a:lstStyle>
            <a:lvl1pPr marL="0" indent="0">
              <a:buNone/>
              <a:defRPr lang="en-US" sz="2800" kern="1200" smtClean="0">
                <a:solidFill>
                  <a:schemeClr val="tx1"/>
                </a:solidFill>
                <a:cs typeface="Helvetica"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stStyle>
          <a:p>
            <a:pPr marL="45720" indent="0" algn="ctr">
              <a:buNone/>
            </a:pPr>
            <a:endParaRPr lang="en-US" sz="2800" kern="1200" dirty="0">
              <a:solidFill>
                <a:schemeClr val="tx1"/>
              </a:solidFill>
              <a:latin typeface="+mn-lt"/>
              <a:ea typeface="+mn-ea"/>
              <a:cs typeface="Helvetica" panose="020B0604020202020204" pitchFamily="34" charset="0"/>
            </a:endParaRPr>
          </a:p>
        </p:txBody>
      </p:sp>
    </p:spTree>
    <p:custDataLst>
      <p:tags r:id="rId1"/>
    </p:custDataLst>
    <p:extLst>
      <p:ext uri="{BB962C8B-B14F-4D97-AF65-F5344CB8AC3E}">
        <p14:creationId xmlns:p14="http://schemas.microsoft.com/office/powerpoint/2010/main" val="1998984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D2856-FA3B-5143-9D23-562434DFC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582322-20EC-4C44-8390-A988E8317EA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BB41735-EB34-4E40-8ED5-E92C1FB99E3F}"/>
              </a:ext>
            </a:extLst>
          </p:cNvPr>
          <p:cNvSpPr>
            <a:spLocks noGrp="1"/>
          </p:cNvSpPr>
          <p:nvPr>
            <p:ph type="dt" sz="half" idx="10"/>
          </p:nvPr>
        </p:nvSpPr>
        <p:spPr/>
        <p:txBody>
          <a:bodyPr/>
          <a:lstStyle/>
          <a:p>
            <a:fld id="{A4A6734C-E115-4BC5-9FB0-F9BF6FABFDA0}" type="datetimeFigureOut">
              <a:rPr lang="en-US" smtClean="0"/>
              <a:t>2/24/2021</a:t>
            </a:fld>
            <a:endParaRPr lang="en-US" dirty="0"/>
          </a:p>
        </p:txBody>
      </p:sp>
      <p:sp>
        <p:nvSpPr>
          <p:cNvPr id="5" name="Footer Placeholder 4">
            <a:extLst>
              <a:ext uri="{FF2B5EF4-FFF2-40B4-BE49-F238E27FC236}">
                <a16:creationId xmlns:a16="http://schemas.microsoft.com/office/drawing/2014/main" id="{33D6FC1E-F151-BC47-9A8E-D5446E722E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47004A-EFEA-4E47-980B-04F372D4FACD}"/>
              </a:ext>
            </a:extLst>
          </p:cNvPr>
          <p:cNvSpPr>
            <a:spLocks noGrp="1"/>
          </p:cNvSpPr>
          <p:nvPr>
            <p:ph type="sldNum" sz="quarter" idx="12"/>
          </p:nvPr>
        </p:nvSpPr>
        <p:spPr/>
        <p:txBody>
          <a:bodyPr/>
          <a:lstStyle/>
          <a:p>
            <a:fld id="{D739C4FB-7D33-419B-8833-D1372BFD11C8}" type="slidenum">
              <a:rPr lang="en-US" smtClean="0"/>
              <a:t>‹#›</a:t>
            </a:fld>
            <a:endParaRPr lang="en-US" dirty="0"/>
          </a:p>
        </p:txBody>
      </p:sp>
    </p:spTree>
    <p:custDataLst>
      <p:tags r:id="rId1"/>
    </p:custDataLst>
    <p:extLst>
      <p:ext uri="{BB962C8B-B14F-4D97-AF65-F5344CB8AC3E}">
        <p14:creationId xmlns:p14="http://schemas.microsoft.com/office/powerpoint/2010/main" val="3905127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1"/>
            <a:ext cx="2844800" cy="365125"/>
          </a:xfrm>
          <a:prstGeom prst="rect">
            <a:avLst/>
          </a:prstGeom>
        </p:spPr>
        <p:txBody>
          <a:bodyPr/>
          <a:lstStyle>
            <a:lvl1pPr>
              <a:defRPr/>
            </a:lvl1pPr>
          </a:lstStyle>
          <a:p>
            <a:fld id="{032D4032-ED22-F745-8322-C52F6B22508E}" type="datetimeFigureOut">
              <a:rPr lang="en-US" smtClean="0"/>
              <a:pPr/>
              <a:t>2/24/2021</a:t>
            </a:fld>
            <a:endParaRPr lang="en-US"/>
          </a:p>
        </p:txBody>
      </p:sp>
      <p:sp>
        <p:nvSpPr>
          <p:cNvPr id="3"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endParaRPr lang="en-US"/>
          </a:p>
        </p:txBody>
      </p:sp>
      <p:sp>
        <p:nvSpPr>
          <p:cNvPr id="4"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fld id="{59E85E4F-4B76-E74C-B4C4-18614E38BDF8}" type="slidenum">
              <a:rPr lang="en-US" smtClean="0"/>
              <a:pPr/>
              <a:t>‹#›</a:t>
            </a:fld>
            <a:endParaRPr lang="en-US"/>
          </a:p>
        </p:txBody>
      </p:sp>
    </p:spTree>
    <p:extLst>
      <p:ext uri="{BB962C8B-B14F-4D97-AF65-F5344CB8AC3E}">
        <p14:creationId xmlns:p14="http://schemas.microsoft.com/office/powerpoint/2010/main" val="2546981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1698990"/>
            <a:ext cx="5386917"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609600" y="24495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6193369" y="1698990"/>
            <a:ext cx="5389033"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9" y="24495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609600" y="6476999"/>
            <a:ext cx="2844800" cy="274320"/>
          </a:xfrm>
          <a:prstGeom prst="rect">
            <a:avLst/>
          </a:prstGeom>
        </p:spPr>
        <p:txBody>
          <a:bodyPr/>
          <a:lstStyle/>
          <a:p>
            <a:fld id="{0AB6ADA4-D085-4046-91DD-CD0BA05F016E}" type="datetimeFigureOut">
              <a:rPr lang="en-US" smtClean="0"/>
              <a:t>2/24/2021</a:t>
            </a:fld>
            <a:endParaRPr lang="en-US" dirty="0"/>
          </a:p>
        </p:txBody>
      </p:sp>
      <p:sp>
        <p:nvSpPr>
          <p:cNvPr id="8" name="Footer Placeholder 7"/>
          <p:cNvSpPr>
            <a:spLocks noGrp="1"/>
          </p:cNvSpPr>
          <p:nvPr>
            <p:ph type="ftr" sz="quarter" idx="11"/>
          </p:nvPr>
        </p:nvSpPr>
        <p:spPr>
          <a:xfrm>
            <a:off x="3520797" y="6476999"/>
            <a:ext cx="7343625" cy="274320"/>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939196" y="6476999"/>
            <a:ext cx="978485" cy="274320"/>
          </a:xfrm>
          <a:prstGeom prst="rect">
            <a:avLst/>
          </a:prstGeom>
        </p:spPr>
        <p:txBody>
          <a:bodyPr/>
          <a:lstStyle/>
          <a:p>
            <a:fld id="{01ED0277-A76C-455A-AF04-BD7F72C5604C}" type="slidenum">
              <a:rPr lang="en-US" smtClean="0"/>
              <a:t>‹#›</a:t>
            </a:fld>
            <a:endParaRPr lang="en-US" dirty="0"/>
          </a:p>
        </p:txBody>
      </p:sp>
    </p:spTree>
    <p:extLst>
      <p:ext uri="{BB962C8B-B14F-4D97-AF65-F5344CB8AC3E}">
        <p14:creationId xmlns:p14="http://schemas.microsoft.com/office/powerpoint/2010/main" val="984087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7B5773B-298E-AB4B-B6BB-5856600D2287}"/>
              </a:ext>
            </a:extLst>
          </p:cNvPr>
          <p:cNvSpPr>
            <a:spLocks noGrp="1"/>
          </p:cNvSpPr>
          <p:nvPr>
            <p:ph type="title"/>
          </p:nvPr>
        </p:nvSpPr>
        <p:spPr>
          <a:xfrm>
            <a:off x="1402592" y="365125"/>
            <a:ext cx="9951208" cy="1325563"/>
          </a:xfrm>
        </p:spPr>
        <p:txBody>
          <a:bodyPr/>
          <a:lstStyle>
            <a:lvl1pPr>
              <a:defRPr b="1">
                <a:solidFill>
                  <a:srgbClr val="263B88"/>
                </a:solidFill>
                <a:latin typeface="Source Sans Pro" panose="020B0503030403020204" pitchFamily="34" charset="77"/>
              </a:defRPr>
            </a:lvl1pPr>
          </a:lstStyle>
          <a:p>
            <a:r>
              <a:rPr lang="en-US"/>
              <a:t>Click to edit Master title style</a:t>
            </a:r>
          </a:p>
        </p:txBody>
      </p:sp>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a:solidFill>
                <a:srgbClr val="263B88"/>
              </a:solidFill>
              <a:latin typeface="Source Sans Pro" panose="020B0503030403020204" pitchFamily="34" charset="77"/>
            </a:endParaRPr>
          </a:p>
        </p:txBody>
      </p:sp>
      <p:sp>
        <p:nvSpPr>
          <p:cNvPr id="7"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97310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773936"/>
            <a:ext cx="53848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773936"/>
            <a:ext cx="53848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09600" y="6476999"/>
            <a:ext cx="2844800" cy="274320"/>
          </a:xfrm>
          <a:prstGeom prst="rect">
            <a:avLst/>
          </a:prstGeom>
        </p:spPr>
        <p:txBody>
          <a:bodyPr/>
          <a:lstStyle/>
          <a:p>
            <a:fld id="{0AB6ADA4-D085-4046-91DD-CD0BA05F016E}" type="datetimeFigureOut">
              <a:rPr lang="en-US" smtClean="0"/>
              <a:t>2/24/2021</a:t>
            </a:fld>
            <a:endParaRPr lang="en-US" dirty="0"/>
          </a:p>
        </p:txBody>
      </p:sp>
      <p:sp>
        <p:nvSpPr>
          <p:cNvPr id="6" name="Footer Placeholder 5"/>
          <p:cNvSpPr>
            <a:spLocks noGrp="1"/>
          </p:cNvSpPr>
          <p:nvPr>
            <p:ph type="ftr" sz="quarter" idx="11"/>
          </p:nvPr>
        </p:nvSpPr>
        <p:spPr>
          <a:xfrm>
            <a:off x="3520796" y="6476999"/>
            <a:ext cx="7343625" cy="274320"/>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939195" y="6476999"/>
            <a:ext cx="978485" cy="274320"/>
          </a:xfrm>
          <a:prstGeom prst="rect">
            <a:avLst/>
          </a:prstGeom>
        </p:spPr>
        <p:txBody>
          <a:bodyPr/>
          <a:lstStyle/>
          <a:p>
            <a:fld id="{01ED0277-A76C-455A-AF04-BD7F72C5604C}" type="slidenum">
              <a:rPr lang="en-US" smtClean="0"/>
              <a:t>‹#›</a:t>
            </a:fld>
            <a:endParaRPr lang="en-US" dirty="0"/>
          </a:p>
        </p:txBody>
      </p:sp>
    </p:spTree>
    <p:extLst>
      <p:ext uri="{BB962C8B-B14F-4D97-AF65-F5344CB8AC3E}">
        <p14:creationId xmlns:p14="http://schemas.microsoft.com/office/powerpoint/2010/main" val="3163028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1C1CA3B-4CB1-0640-B947-B857093572D6}"/>
              </a:ext>
            </a:extLst>
          </p:cNvPr>
          <p:cNvSpPr>
            <a:spLocks noGrp="1"/>
          </p:cNvSpPr>
          <p:nvPr>
            <p:ph type="dt" sz="half" idx="10"/>
          </p:nvPr>
        </p:nvSpPr>
        <p:spPr/>
        <p:txBody>
          <a:bodyPr/>
          <a:lstStyle/>
          <a:p>
            <a:fld id="{42D72FA0-3DE2-5B44-AFE5-62D1B0E634A3}" type="datetimeFigureOut">
              <a:rPr lang="en-US" smtClean="0"/>
              <a:t>2/24/2021</a:t>
            </a:fld>
            <a:endParaRPr lang="en-US" dirty="0"/>
          </a:p>
        </p:txBody>
      </p:sp>
      <p:sp>
        <p:nvSpPr>
          <p:cNvPr id="5" name="Footer Placeholder 4">
            <a:extLst>
              <a:ext uri="{FF2B5EF4-FFF2-40B4-BE49-F238E27FC236}">
                <a16:creationId xmlns:a16="http://schemas.microsoft.com/office/drawing/2014/main" id="{EF0AD7C1-CFAF-4E4C-901A-7082E3E9E0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AE4F95-BB16-4F46-A1BE-E4B91A7C3D5D}"/>
              </a:ext>
            </a:extLst>
          </p:cNvPr>
          <p:cNvSpPr>
            <a:spLocks noGrp="1"/>
          </p:cNvSpPr>
          <p:nvPr>
            <p:ph type="sldNum" sz="quarter" idx="12"/>
          </p:nvPr>
        </p:nvSpPr>
        <p:spPr/>
        <p:txBody>
          <a:bodyPr/>
          <a:lstStyle/>
          <a:p>
            <a:fld id="{4DA933D9-448C-2440-BBCF-61F8E0CF172E}" type="slidenum">
              <a:rPr lang="en-US" smtClean="0"/>
              <a:t>‹#›</a:t>
            </a:fld>
            <a:endParaRPr lang="en-US" dirty="0"/>
          </a:p>
        </p:txBody>
      </p:sp>
      <p:pic>
        <p:nvPicPr>
          <p:cNvPr id="8" name="Picture 7" descr="A close up of a sign&#10;&#10;Description automatically generated">
            <a:extLst>
              <a:ext uri="{FF2B5EF4-FFF2-40B4-BE49-F238E27FC236}">
                <a16:creationId xmlns:a16="http://schemas.microsoft.com/office/drawing/2014/main" id="{E387CE1D-816A-3546-A939-8C1A2BA2EB5D}"/>
              </a:ext>
            </a:extLst>
          </p:cNvPr>
          <p:cNvPicPr>
            <a:picLocks noChangeAspect="1"/>
          </p:cNvPicPr>
          <p:nvPr userDrawn="1"/>
        </p:nvPicPr>
        <p:blipFill>
          <a:blip r:embed="rId2"/>
          <a:stretch>
            <a:fillRect/>
          </a:stretch>
        </p:blipFill>
        <p:spPr>
          <a:xfrm>
            <a:off x="8496299" y="260708"/>
            <a:ext cx="3416481" cy="1101046"/>
          </a:xfrm>
          <a:prstGeom prst="rect">
            <a:avLst/>
          </a:prstGeom>
        </p:spPr>
      </p:pic>
      <p:pic>
        <p:nvPicPr>
          <p:cNvPr id="12" name="Graphic 11">
            <a:extLst>
              <a:ext uri="{FF2B5EF4-FFF2-40B4-BE49-F238E27FC236}">
                <a16:creationId xmlns:a16="http://schemas.microsoft.com/office/drawing/2014/main" id="{14CE9434-1D8B-4A48-BCF5-2154177F80A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7180" y="3151188"/>
            <a:ext cx="11120437" cy="3706812"/>
          </a:xfrm>
          <a:prstGeom prst="rect">
            <a:avLst/>
          </a:prstGeom>
        </p:spPr>
      </p:pic>
      <p:sp>
        <p:nvSpPr>
          <p:cNvPr id="9" name="Title 1">
            <a:extLst>
              <a:ext uri="{FF2B5EF4-FFF2-40B4-BE49-F238E27FC236}">
                <a16:creationId xmlns:a16="http://schemas.microsoft.com/office/drawing/2014/main" id="{545D16D3-EC17-164B-8F76-3B4D34BB227A}"/>
              </a:ext>
            </a:extLst>
          </p:cNvPr>
          <p:cNvSpPr>
            <a:spLocks noGrp="1"/>
          </p:cNvSpPr>
          <p:nvPr>
            <p:ph type="title" hasCustomPrompt="1"/>
          </p:nvPr>
        </p:nvSpPr>
        <p:spPr>
          <a:xfrm>
            <a:off x="627180" y="1930578"/>
            <a:ext cx="7180389" cy="647751"/>
          </a:xfrm>
          <a:prstGeom prst="rect">
            <a:avLst/>
          </a:prstGeom>
        </p:spPr>
        <p:txBody>
          <a:bodyPr/>
          <a:lstStyle>
            <a:lvl1pPr>
              <a:defRPr>
                <a:solidFill>
                  <a:srgbClr val="7F685A"/>
                </a:solidFill>
              </a:defRPr>
            </a:lvl1pPr>
          </a:lstStyle>
          <a:p>
            <a:r>
              <a:rPr lang="en-US" sz="4400" dirty="0">
                <a:solidFill>
                  <a:srgbClr val="593A4B"/>
                </a:solidFill>
                <a:latin typeface="Arial" panose="020B0604020202020204" pitchFamily="34" charset="0"/>
                <a:cs typeface="Arial" panose="020B0604020202020204" pitchFamily="34" charset="0"/>
              </a:rPr>
              <a:t>Presentation Title</a:t>
            </a:r>
          </a:p>
        </p:txBody>
      </p:sp>
      <p:sp>
        <p:nvSpPr>
          <p:cNvPr id="10" name="Text Placeholder 3">
            <a:extLst>
              <a:ext uri="{FF2B5EF4-FFF2-40B4-BE49-F238E27FC236}">
                <a16:creationId xmlns:a16="http://schemas.microsoft.com/office/drawing/2014/main" id="{782AA86A-AA24-FF49-9854-4ACA5B3C355C}"/>
              </a:ext>
            </a:extLst>
          </p:cNvPr>
          <p:cNvSpPr>
            <a:spLocks noGrp="1"/>
          </p:cNvSpPr>
          <p:nvPr>
            <p:ph type="body" sz="quarter" idx="13" hasCustomPrompt="1"/>
          </p:nvPr>
        </p:nvSpPr>
        <p:spPr>
          <a:xfrm>
            <a:off x="627180" y="2803663"/>
            <a:ext cx="6016752" cy="420656"/>
          </a:xfrm>
          <a:prstGeom prst="rect">
            <a:avLst/>
          </a:prstGeom>
        </p:spPr>
        <p:txBody>
          <a:bodyPr/>
          <a:lstStyle>
            <a:lvl1pPr marL="0" indent="0">
              <a:buNone/>
              <a:defRPr sz="1800" i="1"/>
            </a:lvl1pPr>
          </a:lstStyle>
          <a:p>
            <a:pPr lvl="0"/>
            <a:r>
              <a:rPr lang="en-US" dirty="0"/>
              <a:t>Presentation Authors</a:t>
            </a:r>
          </a:p>
        </p:txBody>
      </p:sp>
    </p:spTree>
    <p:extLst>
      <p:ext uri="{BB962C8B-B14F-4D97-AF65-F5344CB8AC3E}">
        <p14:creationId xmlns:p14="http://schemas.microsoft.com/office/powerpoint/2010/main" val="436675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DCC2E-C996-EE4D-8F13-1E1FC1AF1B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8B323F-234F-F14F-9C89-ABC2C8C87C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748D15-4658-6947-9B54-4FBBB7EA527A}"/>
              </a:ext>
            </a:extLst>
          </p:cNvPr>
          <p:cNvSpPr>
            <a:spLocks noGrp="1"/>
          </p:cNvSpPr>
          <p:nvPr>
            <p:ph type="dt" sz="half" idx="10"/>
          </p:nvPr>
        </p:nvSpPr>
        <p:spPr/>
        <p:txBody>
          <a:bodyPr/>
          <a:lstStyle/>
          <a:p>
            <a:fld id="{42D72FA0-3DE2-5B44-AFE5-62D1B0E634A3}" type="datetimeFigureOut">
              <a:rPr lang="en-US" smtClean="0"/>
              <a:t>2/24/2021</a:t>
            </a:fld>
            <a:endParaRPr lang="en-US" dirty="0"/>
          </a:p>
        </p:txBody>
      </p:sp>
      <p:sp>
        <p:nvSpPr>
          <p:cNvPr id="5" name="Footer Placeholder 4">
            <a:extLst>
              <a:ext uri="{FF2B5EF4-FFF2-40B4-BE49-F238E27FC236}">
                <a16:creationId xmlns:a16="http://schemas.microsoft.com/office/drawing/2014/main" id="{DC285B00-933A-A843-A882-B0631EC6ED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EB9D1B-053F-8B4D-BB3C-4FB1DD713642}"/>
              </a:ext>
            </a:extLst>
          </p:cNvPr>
          <p:cNvSpPr>
            <a:spLocks noGrp="1"/>
          </p:cNvSpPr>
          <p:nvPr>
            <p:ph type="sldNum" sz="quarter" idx="12"/>
          </p:nvPr>
        </p:nvSpPr>
        <p:spPr/>
        <p:txBody>
          <a:bodyPr/>
          <a:lstStyle/>
          <a:p>
            <a:fld id="{4DA933D9-448C-2440-BBCF-61F8E0CF172E}" type="slidenum">
              <a:rPr lang="en-US" smtClean="0"/>
              <a:t>‹#›</a:t>
            </a:fld>
            <a:endParaRPr lang="en-US" dirty="0"/>
          </a:p>
        </p:txBody>
      </p:sp>
      <p:pic>
        <p:nvPicPr>
          <p:cNvPr id="9" name="Picture 8" descr="A close up of a sign&#10;&#10;Description automatically generated">
            <a:extLst>
              <a:ext uri="{FF2B5EF4-FFF2-40B4-BE49-F238E27FC236}">
                <a16:creationId xmlns:a16="http://schemas.microsoft.com/office/drawing/2014/main" id="{8C714BA9-C840-DB4B-9CCD-C5747B94B01C}"/>
              </a:ext>
            </a:extLst>
          </p:cNvPr>
          <p:cNvPicPr>
            <a:picLocks noChangeAspect="1"/>
          </p:cNvPicPr>
          <p:nvPr userDrawn="1"/>
        </p:nvPicPr>
        <p:blipFill>
          <a:blip r:embed="rId2"/>
          <a:stretch>
            <a:fillRect/>
          </a:stretch>
        </p:blipFill>
        <p:spPr>
          <a:xfrm>
            <a:off x="10633016" y="5800724"/>
            <a:ext cx="1587559" cy="1147762"/>
          </a:xfrm>
          <a:prstGeom prst="rect">
            <a:avLst/>
          </a:prstGeom>
        </p:spPr>
      </p:pic>
    </p:spTree>
    <p:extLst>
      <p:ext uri="{BB962C8B-B14F-4D97-AF65-F5344CB8AC3E}">
        <p14:creationId xmlns:p14="http://schemas.microsoft.com/office/powerpoint/2010/main" val="2373455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DCC2E-C996-EE4D-8F13-1E1FC1AF1B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8B323F-234F-F14F-9C89-ABC2C8C87C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748D15-4658-6947-9B54-4FBBB7EA527A}"/>
              </a:ext>
            </a:extLst>
          </p:cNvPr>
          <p:cNvSpPr>
            <a:spLocks noGrp="1"/>
          </p:cNvSpPr>
          <p:nvPr>
            <p:ph type="dt" sz="half" idx="10"/>
          </p:nvPr>
        </p:nvSpPr>
        <p:spPr/>
        <p:txBody>
          <a:bodyPr/>
          <a:lstStyle/>
          <a:p>
            <a:fld id="{42D72FA0-3DE2-5B44-AFE5-62D1B0E634A3}" type="datetimeFigureOut">
              <a:rPr lang="en-US" smtClean="0"/>
              <a:t>2/24/2021</a:t>
            </a:fld>
            <a:endParaRPr lang="en-US" dirty="0"/>
          </a:p>
        </p:txBody>
      </p:sp>
      <p:sp>
        <p:nvSpPr>
          <p:cNvPr id="5" name="Footer Placeholder 4">
            <a:extLst>
              <a:ext uri="{FF2B5EF4-FFF2-40B4-BE49-F238E27FC236}">
                <a16:creationId xmlns:a16="http://schemas.microsoft.com/office/drawing/2014/main" id="{DC285B00-933A-A843-A882-B0631EC6ED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EB9D1B-053F-8B4D-BB3C-4FB1DD713642}"/>
              </a:ext>
            </a:extLst>
          </p:cNvPr>
          <p:cNvSpPr>
            <a:spLocks noGrp="1"/>
          </p:cNvSpPr>
          <p:nvPr>
            <p:ph type="sldNum" sz="quarter" idx="12"/>
          </p:nvPr>
        </p:nvSpPr>
        <p:spPr/>
        <p:txBody>
          <a:bodyPr/>
          <a:lstStyle/>
          <a:p>
            <a:fld id="{4DA933D9-448C-2440-BBCF-61F8E0CF172E}" type="slidenum">
              <a:rPr lang="en-US" smtClean="0"/>
              <a:t>‹#›</a:t>
            </a:fld>
            <a:endParaRPr lang="en-US" dirty="0"/>
          </a:p>
        </p:txBody>
      </p:sp>
    </p:spTree>
    <p:extLst>
      <p:ext uri="{BB962C8B-B14F-4D97-AF65-F5344CB8AC3E}">
        <p14:creationId xmlns:p14="http://schemas.microsoft.com/office/powerpoint/2010/main" val="3659540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F2953C-A573-DC4E-8142-EBE03F6C64E6}"/>
              </a:ext>
            </a:extLst>
          </p:cNvPr>
          <p:cNvSpPr>
            <a:spLocks noGrp="1"/>
          </p:cNvSpPr>
          <p:nvPr>
            <p:ph type="title" hasCustomPrompt="1"/>
          </p:nvPr>
        </p:nvSpPr>
        <p:spPr>
          <a:xfrm>
            <a:off x="787400" y="1317625"/>
            <a:ext cx="10515600" cy="2314575"/>
          </a:xfrm>
          <a:prstGeom prst="rect">
            <a:avLst/>
          </a:prstGeom>
        </p:spPr>
        <p:txBody>
          <a:bodyPr/>
          <a:lstStyle>
            <a:lvl1pPr algn="ctr">
              <a:defRPr>
                <a:solidFill>
                  <a:srgbClr val="593A4B"/>
                </a:solidFill>
              </a:defRPr>
            </a:lvl1pPr>
          </a:lstStyle>
          <a:p>
            <a:r>
              <a:rPr lang="en-US" dirty="0"/>
              <a:t>Section title slide</a:t>
            </a:r>
          </a:p>
        </p:txBody>
      </p:sp>
    </p:spTree>
    <p:extLst>
      <p:ext uri="{BB962C8B-B14F-4D97-AF65-F5344CB8AC3E}">
        <p14:creationId xmlns:p14="http://schemas.microsoft.com/office/powerpoint/2010/main" val="2904480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294EB-1CEC-4341-9AFD-B414CAD0F4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8D1EBF-E2B1-2743-A82E-2C91CE2B3D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41CEF7-456C-7E4D-8ABE-8B10B36FAF94}"/>
              </a:ext>
            </a:extLst>
          </p:cNvPr>
          <p:cNvSpPr>
            <a:spLocks noGrp="1"/>
          </p:cNvSpPr>
          <p:nvPr>
            <p:ph type="dt" sz="half" idx="10"/>
          </p:nvPr>
        </p:nvSpPr>
        <p:spPr/>
        <p:txBody>
          <a:bodyPr/>
          <a:lstStyle/>
          <a:p>
            <a:fld id="{42D72FA0-3DE2-5B44-AFE5-62D1B0E634A3}" type="datetimeFigureOut">
              <a:rPr lang="en-US" smtClean="0"/>
              <a:t>2/24/2021</a:t>
            </a:fld>
            <a:endParaRPr lang="en-US" dirty="0"/>
          </a:p>
        </p:txBody>
      </p:sp>
      <p:sp>
        <p:nvSpPr>
          <p:cNvPr id="5" name="Footer Placeholder 4">
            <a:extLst>
              <a:ext uri="{FF2B5EF4-FFF2-40B4-BE49-F238E27FC236}">
                <a16:creationId xmlns:a16="http://schemas.microsoft.com/office/drawing/2014/main" id="{7F690048-54B8-C74F-BB47-98DA3885285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C7E557-70E3-A443-8FBE-46B80AE5B37F}"/>
              </a:ext>
            </a:extLst>
          </p:cNvPr>
          <p:cNvSpPr>
            <a:spLocks noGrp="1"/>
          </p:cNvSpPr>
          <p:nvPr>
            <p:ph type="sldNum" sz="quarter" idx="12"/>
          </p:nvPr>
        </p:nvSpPr>
        <p:spPr/>
        <p:txBody>
          <a:bodyPr/>
          <a:lstStyle/>
          <a:p>
            <a:fld id="{4DA933D9-448C-2440-BBCF-61F8E0CF172E}" type="slidenum">
              <a:rPr lang="en-US" smtClean="0"/>
              <a:t>‹#›</a:t>
            </a:fld>
            <a:endParaRPr lang="en-US" dirty="0"/>
          </a:p>
        </p:txBody>
      </p:sp>
    </p:spTree>
    <p:extLst>
      <p:ext uri="{BB962C8B-B14F-4D97-AF65-F5344CB8AC3E}">
        <p14:creationId xmlns:p14="http://schemas.microsoft.com/office/powerpoint/2010/main" val="3217070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0982-1E84-134B-8F72-B083C0A658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91335F-346B-A84B-9878-F7D7437F38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21D221-2B0D-2A4B-9D16-4DC72FCEBA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748CD5-8CF5-D345-951D-91A49C1024B1}"/>
              </a:ext>
            </a:extLst>
          </p:cNvPr>
          <p:cNvSpPr>
            <a:spLocks noGrp="1"/>
          </p:cNvSpPr>
          <p:nvPr>
            <p:ph type="dt" sz="half" idx="10"/>
          </p:nvPr>
        </p:nvSpPr>
        <p:spPr/>
        <p:txBody>
          <a:bodyPr/>
          <a:lstStyle/>
          <a:p>
            <a:fld id="{42D72FA0-3DE2-5B44-AFE5-62D1B0E634A3}" type="datetimeFigureOut">
              <a:rPr lang="en-US" smtClean="0"/>
              <a:t>2/24/2021</a:t>
            </a:fld>
            <a:endParaRPr lang="en-US" dirty="0"/>
          </a:p>
        </p:txBody>
      </p:sp>
      <p:sp>
        <p:nvSpPr>
          <p:cNvPr id="6" name="Footer Placeholder 5">
            <a:extLst>
              <a:ext uri="{FF2B5EF4-FFF2-40B4-BE49-F238E27FC236}">
                <a16:creationId xmlns:a16="http://schemas.microsoft.com/office/drawing/2014/main" id="{A43D9798-6F31-A645-994E-801044F5E33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9A51C2A-926F-4540-918B-97173E179128}"/>
              </a:ext>
            </a:extLst>
          </p:cNvPr>
          <p:cNvSpPr>
            <a:spLocks noGrp="1"/>
          </p:cNvSpPr>
          <p:nvPr>
            <p:ph type="sldNum" sz="quarter" idx="12"/>
          </p:nvPr>
        </p:nvSpPr>
        <p:spPr/>
        <p:txBody>
          <a:bodyPr/>
          <a:lstStyle/>
          <a:p>
            <a:fld id="{4DA933D9-448C-2440-BBCF-61F8E0CF172E}" type="slidenum">
              <a:rPr lang="en-US" smtClean="0"/>
              <a:t>‹#›</a:t>
            </a:fld>
            <a:endParaRPr lang="en-US" dirty="0"/>
          </a:p>
        </p:txBody>
      </p:sp>
    </p:spTree>
    <p:extLst>
      <p:ext uri="{BB962C8B-B14F-4D97-AF65-F5344CB8AC3E}">
        <p14:creationId xmlns:p14="http://schemas.microsoft.com/office/powerpoint/2010/main" val="2666372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48F54-A74F-744A-8B67-FFFBA0219E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32C718-18A1-D04E-8E5C-A567B89A6C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C0B120-A1CC-934A-898F-F347FD30F9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5BBC27-36FD-344E-9CDB-6B9A6EFCF3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0ADA47-8B71-8C47-94E4-7A037275A7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692B13-BEFA-F64D-B0E8-93D56F2BB533}"/>
              </a:ext>
            </a:extLst>
          </p:cNvPr>
          <p:cNvSpPr>
            <a:spLocks noGrp="1"/>
          </p:cNvSpPr>
          <p:nvPr>
            <p:ph type="dt" sz="half" idx="10"/>
          </p:nvPr>
        </p:nvSpPr>
        <p:spPr/>
        <p:txBody>
          <a:bodyPr/>
          <a:lstStyle/>
          <a:p>
            <a:fld id="{42D72FA0-3DE2-5B44-AFE5-62D1B0E634A3}" type="datetimeFigureOut">
              <a:rPr lang="en-US" smtClean="0"/>
              <a:t>2/24/2021</a:t>
            </a:fld>
            <a:endParaRPr lang="en-US" dirty="0"/>
          </a:p>
        </p:txBody>
      </p:sp>
      <p:sp>
        <p:nvSpPr>
          <p:cNvPr id="8" name="Footer Placeholder 7">
            <a:extLst>
              <a:ext uri="{FF2B5EF4-FFF2-40B4-BE49-F238E27FC236}">
                <a16:creationId xmlns:a16="http://schemas.microsoft.com/office/drawing/2014/main" id="{CDE5D95F-0EE8-9D44-A91F-53C04A6D556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247CB13-70E5-8C4A-ADA6-20DC54ECF048}"/>
              </a:ext>
            </a:extLst>
          </p:cNvPr>
          <p:cNvSpPr>
            <a:spLocks noGrp="1"/>
          </p:cNvSpPr>
          <p:nvPr>
            <p:ph type="sldNum" sz="quarter" idx="12"/>
          </p:nvPr>
        </p:nvSpPr>
        <p:spPr/>
        <p:txBody>
          <a:bodyPr/>
          <a:lstStyle/>
          <a:p>
            <a:fld id="{4DA933D9-448C-2440-BBCF-61F8E0CF172E}" type="slidenum">
              <a:rPr lang="en-US" smtClean="0"/>
              <a:t>‹#›</a:t>
            </a:fld>
            <a:endParaRPr lang="en-US" dirty="0"/>
          </a:p>
        </p:txBody>
      </p:sp>
    </p:spTree>
    <p:extLst>
      <p:ext uri="{BB962C8B-B14F-4D97-AF65-F5344CB8AC3E}">
        <p14:creationId xmlns:p14="http://schemas.microsoft.com/office/powerpoint/2010/main" val="5599581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2FE89-2FCA-164B-A9D6-72B19CCEF0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C94161-BC51-F04D-90CE-DF6791200937}"/>
              </a:ext>
            </a:extLst>
          </p:cNvPr>
          <p:cNvSpPr>
            <a:spLocks noGrp="1"/>
          </p:cNvSpPr>
          <p:nvPr>
            <p:ph type="dt" sz="half" idx="10"/>
          </p:nvPr>
        </p:nvSpPr>
        <p:spPr/>
        <p:txBody>
          <a:bodyPr/>
          <a:lstStyle/>
          <a:p>
            <a:fld id="{42D72FA0-3DE2-5B44-AFE5-62D1B0E634A3}" type="datetimeFigureOut">
              <a:rPr lang="en-US" smtClean="0"/>
              <a:t>2/24/2021</a:t>
            </a:fld>
            <a:endParaRPr lang="en-US" dirty="0"/>
          </a:p>
        </p:txBody>
      </p:sp>
      <p:sp>
        <p:nvSpPr>
          <p:cNvPr id="4" name="Footer Placeholder 3">
            <a:extLst>
              <a:ext uri="{FF2B5EF4-FFF2-40B4-BE49-F238E27FC236}">
                <a16:creationId xmlns:a16="http://schemas.microsoft.com/office/drawing/2014/main" id="{07A1B1C9-2C66-3C40-9B5D-18C88B37841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6AE01CD-5BC7-0A40-A45F-D5C7C1EACBAC}"/>
              </a:ext>
            </a:extLst>
          </p:cNvPr>
          <p:cNvSpPr>
            <a:spLocks noGrp="1"/>
          </p:cNvSpPr>
          <p:nvPr>
            <p:ph type="sldNum" sz="quarter" idx="12"/>
          </p:nvPr>
        </p:nvSpPr>
        <p:spPr/>
        <p:txBody>
          <a:bodyPr/>
          <a:lstStyle/>
          <a:p>
            <a:fld id="{4DA933D9-448C-2440-BBCF-61F8E0CF172E}" type="slidenum">
              <a:rPr lang="en-US" smtClean="0"/>
              <a:t>‹#›</a:t>
            </a:fld>
            <a:endParaRPr lang="en-US" dirty="0"/>
          </a:p>
        </p:txBody>
      </p:sp>
      <p:pic>
        <p:nvPicPr>
          <p:cNvPr id="6" name="Picture 5" descr="A close up of a sign&#10;&#10;Description automatically generated">
            <a:extLst>
              <a:ext uri="{FF2B5EF4-FFF2-40B4-BE49-F238E27FC236}">
                <a16:creationId xmlns:a16="http://schemas.microsoft.com/office/drawing/2014/main" id="{C1BF2ECC-B74E-D543-B726-6F3B5FE3F27E}"/>
              </a:ext>
            </a:extLst>
          </p:cNvPr>
          <p:cNvPicPr>
            <a:picLocks noChangeAspect="1"/>
          </p:cNvPicPr>
          <p:nvPr userDrawn="1"/>
        </p:nvPicPr>
        <p:blipFill>
          <a:blip r:embed="rId2"/>
          <a:stretch>
            <a:fillRect/>
          </a:stretch>
        </p:blipFill>
        <p:spPr>
          <a:xfrm>
            <a:off x="10633016" y="5800724"/>
            <a:ext cx="1587559" cy="1147762"/>
          </a:xfrm>
          <a:prstGeom prst="rect">
            <a:avLst/>
          </a:prstGeom>
        </p:spPr>
      </p:pic>
    </p:spTree>
    <p:extLst>
      <p:ext uri="{BB962C8B-B14F-4D97-AF65-F5344CB8AC3E}">
        <p14:creationId xmlns:p14="http://schemas.microsoft.com/office/powerpoint/2010/main" val="1082755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2FE89-2FCA-164B-A9D6-72B19CCEF0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C94161-BC51-F04D-90CE-DF6791200937}"/>
              </a:ext>
            </a:extLst>
          </p:cNvPr>
          <p:cNvSpPr>
            <a:spLocks noGrp="1"/>
          </p:cNvSpPr>
          <p:nvPr>
            <p:ph type="dt" sz="half" idx="10"/>
          </p:nvPr>
        </p:nvSpPr>
        <p:spPr/>
        <p:txBody>
          <a:bodyPr/>
          <a:lstStyle/>
          <a:p>
            <a:fld id="{42D72FA0-3DE2-5B44-AFE5-62D1B0E634A3}" type="datetimeFigureOut">
              <a:rPr lang="en-US" smtClean="0"/>
              <a:t>2/24/2021</a:t>
            </a:fld>
            <a:endParaRPr lang="en-US" dirty="0"/>
          </a:p>
        </p:txBody>
      </p:sp>
      <p:sp>
        <p:nvSpPr>
          <p:cNvPr id="4" name="Footer Placeholder 3">
            <a:extLst>
              <a:ext uri="{FF2B5EF4-FFF2-40B4-BE49-F238E27FC236}">
                <a16:creationId xmlns:a16="http://schemas.microsoft.com/office/drawing/2014/main" id="{07A1B1C9-2C66-3C40-9B5D-18C88B37841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6AE01CD-5BC7-0A40-A45F-D5C7C1EACBAC}"/>
              </a:ext>
            </a:extLst>
          </p:cNvPr>
          <p:cNvSpPr>
            <a:spLocks noGrp="1"/>
          </p:cNvSpPr>
          <p:nvPr>
            <p:ph type="sldNum" sz="quarter" idx="12"/>
          </p:nvPr>
        </p:nvSpPr>
        <p:spPr/>
        <p:txBody>
          <a:bodyPr/>
          <a:lstStyle/>
          <a:p>
            <a:fld id="{4DA933D9-448C-2440-BBCF-61F8E0CF172E}" type="slidenum">
              <a:rPr lang="en-US" smtClean="0"/>
              <a:t>‹#›</a:t>
            </a:fld>
            <a:endParaRPr lang="en-US" dirty="0"/>
          </a:p>
        </p:txBody>
      </p:sp>
    </p:spTree>
    <p:extLst>
      <p:ext uri="{BB962C8B-B14F-4D97-AF65-F5344CB8AC3E}">
        <p14:creationId xmlns:p14="http://schemas.microsoft.com/office/powerpoint/2010/main" val="3959299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1C824E-9420-A348-8696-93EB8613C660}"/>
              </a:ext>
            </a:extLst>
          </p:cNvPr>
          <p:cNvSpPr>
            <a:spLocks noGrp="1"/>
          </p:cNvSpPr>
          <p:nvPr>
            <p:ph type="dt" sz="half" idx="10"/>
          </p:nvPr>
        </p:nvSpPr>
        <p:spPr/>
        <p:txBody>
          <a:bodyPr/>
          <a:lstStyle/>
          <a:p>
            <a:fld id="{42D72FA0-3DE2-5B44-AFE5-62D1B0E634A3}" type="datetimeFigureOut">
              <a:rPr lang="en-US" smtClean="0"/>
              <a:t>2/24/2021</a:t>
            </a:fld>
            <a:endParaRPr lang="en-US" dirty="0"/>
          </a:p>
        </p:txBody>
      </p:sp>
      <p:sp>
        <p:nvSpPr>
          <p:cNvPr id="3" name="Footer Placeholder 2">
            <a:extLst>
              <a:ext uri="{FF2B5EF4-FFF2-40B4-BE49-F238E27FC236}">
                <a16:creationId xmlns:a16="http://schemas.microsoft.com/office/drawing/2014/main" id="{A888109C-7B84-CF44-B7A6-19284428F42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2B3163C-A381-2A48-8DDE-71199591EBD6}"/>
              </a:ext>
            </a:extLst>
          </p:cNvPr>
          <p:cNvSpPr>
            <a:spLocks noGrp="1"/>
          </p:cNvSpPr>
          <p:nvPr>
            <p:ph type="sldNum" sz="quarter" idx="12"/>
          </p:nvPr>
        </p:nvSpPr>
        <p:spPr/>
        <p:txBody>
          <a:bodyPr/>
          <a:lstStyle/>
          <a:p>
            <a:fld id="{4DA933D9-448C-2440-BBCF-61F8E0CF172E}" type="slidenum">
              <a:rPr lang="en-US" smtClean="0"/>
              <a:t>‹#›</a:t>
            </a:fld>
            <a:endParaRPr lang="en-US" dirty="0"/>
          </a:p>
        </p:txBody>
      </p:sp>
      <p:pic>
        <p:nvPicPr>
          <p:cNvPr id="5" name="Picture 4" descr="A close up of a sign&#10;&#10;Description automatically generated">
            <a:extLst>
              <a:ext uri="{FF2B5EF4-FFF2-40B4-BE49-F238E27FC236}">
                <a16:creationId xmlns:a16="http://schemas.microsoft.com/office/drawing/2014/main" id="{35C5D1D7-6C15-5D45-A3C7-98EACFC518D2}"/>
              </a:ext>
            </a:extLst>
          </p:cNvPr>
          <p:cNvPicPr>
            <a:picLocks noChangeAspect="1"/>
          </p:cNvPicPr>
          <p:nvPr userDrawn="1"/>
        </p:nvPicPr>
        <p:blipFill>
          <a:blip r:embed="rId2"/>
          <a:stretch>
            <a:fillRect/>
          </a:stretch>
        </p:blipFill>
        <p:spPr>
          <a:xfrm>
            <a:off x="10633016" y="5800724"/>
            <a:ext cx="1587559" cy="1147762"/>
          </a:xfrm>
          <a:prstGeom prst="rect">
            <a:avLst/>
          </a:prstGeom>
        </p:spPr>
      </p:pic>
    </p:spTree>
    <p:extLst>
      <p:ext uri="{BB962C8B-B14F-4D97-AF65-F5344CB8AC3E}">
        <p14:creationId xmlns:p14="http://schemas.microsoft.com/office/powerpoint/2010/main" val="1116096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F76C1-7D72-7645-B7BA-4E614F7F05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845F0F-34A1-3444-8AF9-B4CF046B88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8D03F5-2B96-7946-858F-7B83C239F1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F439B2-755C-7244-B9CD-DAAD8FBDD069}"/>
              </a:ext>
            </a:extLst>
          </p:cNvPr>
          <p:cNvSpPr>
            <a:spLocks noGrp="1"/>
          </p:cNvSpPr>
          <p:nvPr>
            <p:ph type="dt" sz="half" idx="10"/>
          </p:nvPr>
        </p:nvSpPr>
        <p:spPr/>
        <p:txBody>
          <a:bodyPr/>
          <a:lstStyle/>
          <a:p>
            <a:fld id="{42D72FA0-3DE2-5B44-AFE5-62D1B0E634A3}" type="datetimeFigureOut">
              <a:rPr lang="en-US" smtClean="0"/>
              <a:t>2/24/2021</a:t>
            </a:fld>
            <a:endParaRPr lang="en-US" dirty="0"/>
          </a:p>
        </p:txBody>
      </p:sp>
      <p:sp>
        <p:nvSpPr>
          <p:cNvPr id="6" name="Footer Placeholder 5">
            <a:extLst>
              <a:ext uri="{FF2B5EF4-FFF2-40B4-BE49-F238E27FC236}">
                <a16:creationId xmlns:a16="http://schemas.microsoft.com/office/drawing/2014/main" id="{BD826C77-8DD3-2A4F-A708-5F348668A70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BF9A6E3-0C22-E240-95A6-5495EBFDE179}"/>
              </a:ext>
            </a:extLst>
          </p:cNvPr>
          <p:cNvSpPr>
            <a:spLocks noGrp="1"/>
          </p:cNvSpPr>
          <p:nvPr>
            <p:ph type="sldNum" sz="quarter" idx="12"/>
          </p:nvPr>
        </p:nvSpPr>
        <p:spPr/>
        <p:txBody>
          <a:bodyPr/>
          <a:lstStyle/>
          <a:p>
            <a:fld id="{4DA933D9-448C-2440-BBCF-61F8E0CF172E}" type="slidenum">
              <a:rPr lang="en-US" smtClean="0"/>
              <a:t>‹#›</a:t>
            </a:fld>
            <a:endParaRPr lang="en-US" dirty="0"/>
          </a:p>
        </p:txBody>
      </p:sp>
    </p:spTree>
    <p:extLst>
      <p:ext uri="{BB962C8B-B14F-4D97-AF65-F5344CB8AC3E}">
        <p14:creationId xmlns:p14="http://schemas.microsoft.com/office/powerpoint/2010/main" val="3975235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1166B-1057-7049-AF1E-F5F7A3B07C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66A54E-0F5D-B84B-BDD9-B6513285A4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BD5485B-C528-D147-8AAB-CC8D2A48EB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28CE8A-9AB3-044F-8BCE-CF3C34D4AC58}"/>
              </a:ext>
            </a:extLst>
          </p:cNvPr>
          <p:cNvSpPr>
            <a:spLocks noGrp="1"/>
          </p:cNvSpPr>
          <p:nvPr>
            <p:ph type="dt" sz="half" idx="10"/>
          </p:nvPr>
        </p:nvSpPr>
        <p:spPr/>
        <p:txBody>
          <a:bodyPr/>
          <a:lstStyle/>
          <a:p>
            <a:fld id="{42D72FA0-3DE2-5B44-AFE5-62D1B0E634A3}" type="datetimeFigureOut">
              <a:rPr lang="en-US" smtClean="0"/>
              <a:t>2/24/2021</a:t>
            </a:fld>
            <a:endParaRPr lang="en-US" dirty="0"/>
          </a:p>
        </p:txBody>
      </p:sp>
      <p:sp>
        <p:nvSpPr>
          <p:cNvPr id="6" name="Footer Placeholder 5">
            <a:extLst>
              <a:ext uri="{FF2B5EF4-FFF2-40B4-BE49-F238E27FC236}">
                <a16:creationId xmlns:a16="http://schemas.microsoft.com/office/drawing/2014/main" id="{70AAD325-6319-944C-9C22-DBC1D101215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86ED6B-17A7-EF46-83DC-9B218F39A5FB}"/>
              </a:ext>
            </a:extLst>
          </p:cNvPr>
          <p:cNvSpPr>
            <a:spLocks noGrp="1"/>
          </p:cNvSpPr>
          <p:nvPr>
            <p:ph type="sldNum" sz="quarter" idx="12"/>
          </p:nvPr>
        </p:nvSpPr>
        <p:spPr/>
        <p:txBody>
          <a:bodyPr/>
          <a:lstStyle/>
          <a:p>
            <a:fld id="{4DA933D9-448C-2440-BBCF-61F8E0CF172E}" type="slidenum">
              <a:rPr lang="en-US" smtClean="0"/>
              <a:t>‹#›</a:t>
            </a:fld>
            <a:endParaRPr lang="en-US" dirty="0"/>
          </a:p>
        </p:txBody>
      </p:sp>
    </p:spTree>
    <p:extLst>
      <p:ext uri="{BB962C8B-B14F-4D97-AF65-F5344CB8AC3E}">
        <p14:creationId xmlns:p14="http://schemas.microsoft.com/office/powerpoint/2010/main" val="1891978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7C840-10D2-654E-A76D-9C8C42B925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BBBAB6-8915-E545-AED9-D47FE27C26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6191A8-AABA-B04B-9ED3-5C568DE5EA14}"/>
              </a:ext>
            </a:extLst>
          </p:cNvPr>
          <p:cNvSpPr>
            <a:spLocks noGrp="1"/>
          </p:cNvSpPr>
          <p:nvPr>
            <p:ph type="dt" sz="half" idx="10"/>
          </p:nvPr>
        </p:nvSpPr>
        <p:spPr/>
        <p:txBody>
          <a:bodyPr/>
          <a:lstStyle/>
          <a:p>
            <a:fld id="{42D72FA0-3DE2-5B44-AFE5-62D1B0E634A3}" type="datetimeFigureOut">
              <a:rPr lang="en-US" smtClean="0"/>
              <a:t>2/24/2021</a:t>
            </a:fld>
            <a:endParaRPr lang="en-US" dirty="0"/>
          </a:p>
        </p:txBody>
      </p:sp>
      <p:sp>
        <p:nvSpPr>
          <p:cNvPr id="5" name="Footer Placeholder 4">
            <a:extLst>
              <a:ext uri="{FF2B5EF4-FFF2-40B4-BE49-F238E27FC236}">
                <a16:creationId xmlns:a16="http://schemas.microsoft.com/office/drawing/2014/main" id="{96451E68-F389-934E-AE4B-6A30D5A89A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8C6260-8496-6D4D-A7B7-15603427CF93}"/>
              </a:ext>
            </a:extLst>
          </p:cNvPr>
          <p:cNvSpPr>
            <a:spLocks noGrp="1"/>
          </p:cNvSpPr>
          <p:nvPr>
            <p:ph type="sldNum" sz="quarter" idx="12"/>
          </p:nvPr>
        </p:nvSpPr>
        <p:spPr/>
        <p:txBody>
          <a:bodyPr/>
          <a:lstStyle/>
          <a:p>
            <a:fld id="{4DA933D9-448C-2440-BBCF-61F8E0CF172E}" type="slidenum">
              <a:rPr lang="en-US" smtClean="0"/>
              <a:t>‹#›</a:t>
            </a:fld>
            <a:endParaRPr lang="en-US" dirty="0"/>
          </a:p>
        </p:txBody>
      </p:sp>
    </p:spTree>
    <p:extLst>
      <p:ext uri="{BB962C8B-B14F-4D97-AF65-F5344CB8AC3E}">
        <p14:creationId xmlns:p14="http://schemas.microsoft.com/office/powerpoint/2010/main" val="3231980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56DE1F-DDD4-E34E-A47B-CECAE96B01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313EC3-741C-F34E-BE4D-49B13B3916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88BF79-A393-604E-A756-8611B72F4DE3}"/>
              </a:ext>
            </a:extLst>
          </p:cNvPr>
          <p:cNvSpPr>
            <a:spLocks noGrp="1"/>
          </p:cNvSpPr>
          <p:nvPr>
            <p:ph type="dt" sz="half" idx="10"/>
          </p:nvPr>
        </p:nvSpPr>
        <p:spPr/>
        <p:txBody>
          <a:bodyPr/>
          <a:lstStyle/>
          <a:p>
            <a:fld id="{42D72FA0-3DE2-5B44-AFE5-62D1B0E634A3}" type="datetimeFigureOut">
              <a:rPr lang="en-US" smtClean="0"/>
              <a:t>2/24/2021</a:t>
            </a:fld>
            <a:endParaRPr lang="en-US" dirty="0"/>
          </a:p>
        </p:txBody>
      </p:sp>
      <p:sp>
        <p:nvSpPr>
          <p:cNvPr id="5" name="Footer Placeholder 4">
            <a:extLst>
              <a:ext uri="{FF2B5EF4-FFF2-40B4-BE49-F238E27FC236}">
                <a16:creationId xmlns:a16="http://schemas.microsoft.com/office/drawing/2014/main" id="{0BDC7511-34D7-C64C-A19A-9E5B8DBF6E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E2E6A0-453C-C047-B6D9-E16E1C2D0CAB}"/>
              </a:ext>
            </a:extLst>
          </p:cNvPr>
          <p:cNvSpPr>
            <a:spLocks noGrp="1"/>
          </p:cNvSpPr>
          <p:nvPr>
            <p:ph type="sldNum" sz="quarter" idx="12"/>
          </p:nvPr>
        </p:nvSpPr>
        <p:spPr/>
        <p:txBody>
          <a:bodyPr/>
          <a:lstStyle/>
          <a:p>
            <a:fld id="{4DA933D9-448C-2440-BBCF-61F8E0CF172E}" type="slidenum">
              <a:rPr lang="en-US" smtClean="0"/>
              <a:t>‹#›</a:t>
            </a:fld>
            <a:endParaRPr lang="en-US" dirty="0"/>
          </a:p>
        </p:txBody>
      </p:sp>
    </p:spTree>
    <p:extLst>
      <p:ext uri="{BB962C8B-B14F-4D97-AF65-F5344CB8AC3E}">
        <p14:creationId xmlns:p14="http://schemas.microsoft.com/office/powerpoint/2010/main" val="158768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Tex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FF8D8C8-DA38-E34F-B682-280D36F93A24}"/>
              </a:ext>
            </a:extLst>
          </p:cNvPr>
          <p:cNvSpPr>
            <a:spLocks noGrp="1"/>
          </p:cNvSpPr>
          <p:nvPr>
            <p:ph type="title"/>
          </p:nvPr>
        </p:nvSpPr>
        <p:spPr>
          <a:xfrm>
            <a:off x="838200" y="553761"/>
            <a:ext cx="10515600" cy="995915"/>
          </a:xfrm>
          <a:prstGeom prst="rect">
            <a:avLst/>
          </a:prstGeom>
        </p:spPr>
        <p:txBody>
          <a:bodyPr/>
          <a:lstStyle>
            <a:lvl1pPr>
              <a:defRPr sz="4800" b="0">
                <a:solidFill>
                  <a:srgbClr val="593A4B"/>
                </a:solidFill>
                <a:latin typeface="Arial Black" panose="020B0A04020102020204" pitchFamily="34" charset="0"/>
                <a:cs typeface="Arial" panose="020B0604020202020204" pitchFamily="34"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DBEA1CF0-6B49-E44F-ADBD-9062A23D6364}"/>
              </a:ext>
            </a:extLst>
          </p:cNvPr>
          <p:cNvSpPr>
            <a:spLocks noGrp="1"/>
          </p:cNvSpPr>
          <p:nvPr>
            <p:ph idx="1"/>
          </p:nvPr>
        </p:nvSpPr>
        <p:spPr>
          <a:xfrm>
            <a:off x="838200" y="1828800"/>
            <a:ext cx="10515600" cy="4391025"/>
          </a:xfrm>
          <a:prstGeom prst="rect">
            <a:avLst/>
          </a:prstGeom>
        </p:spPr>
        <p:txBody>
          <a:bodyPr/>
          <a:lstStyle>
            <a:lvl1pPr marL="0" indent="0">
              <a:buNone/>
              <a:defRPr sz="3600">
                <a:solidFill>
                  <a:srgbClr val="000000"/>
                </a:solidFill>
                <a:latin typeface="Arial" panose="020B0604020202020204" pitchFamily="34" charset="0"/>
                <a:cs typeface="Arial" panose="020B0604020202020204" pitchFamily="34" charset="0"/>
              </a:defRPr>
            </a:lvl1pPr>
            <a:lvl2pPr marL="457200" indent="0">
              <a:buNone/>
              <a:defRPr sz="3200">
                <a:solidFill>
                  <a:srgbClr val="000000"/>
                </a:solidFill>
                <a:latin typeface="Arial" panose="020B0604020202020204" pitchFamily="34" charset="0"/>
                <a:cs typeface="Arial" panose="020B0604020202020204" pitchFamily="34" charset="0"/>
              </a:defRPr>
            </a:lvl2pPr>
            <a:lvl3pPr marL="914400" indent="0">
              <a:buNone/>
              <a:defRPr sz="2800">
                <a:solidFill>
                  <a:srgbClr val="000000"/>
                </a:solidFill>
                <a:latin typeface="Arial" panose="020B0604020202020204" pitchFamily="34" charset="0"/>
                <a:cs typeface="Arial" panose="020B0604020202020204" pitchFamily="34" charset="0"/>
              </a:defRPr>
            </a:lvl3pPr>
            <a:lvl4pPr marL="1371600" indent="0">
              <a:buNone/>
              <a:defRPr sz="2400">
                <a:solidFill>
                  <a:srgbClr val="000000"/>
                </a:solidFill>
                <a:latin typeface="Arial" panose="020B0604020202020204" pitchFamily="34" charset="0"/>
                <a:cs typeface="Arial" panose="020B0604020202020204" pitchFamily="34" charset="0"/>
              </a:defRPr>
            </a:lvl4pPr>
            <a:lvl5pPr marL="1828800" indent="0">
              <a:buNone/>
              <a:defRPr sz="2400">
                <a:solidFill>
                  <a:srgbClr val="00000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3615989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with Picture / Top 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A47A37-D62C-A44E-A3DA-6A31F8677DE8}"/>
              </a:ext>
            </a:extLst>
          </p:cNvPr>
          <p:cNvSpPr>
            <a:spLocks noGrp="1"/>
          </p:cNvSpPr>
          <p:nvPr>
            <p:ph type="title"/>
          </p:nvPr>
        </p:nvSpPr>
        <p:spPr>
          <a:xfrm>
            <a:off x="647700" y="760266"/>
            <a:ext cx="10795000" cy="1205058"/>
          </a:xfrm>
          <a:prstGeom prst="rect">
            <a:avLst/>
          </a:prstGeom>
        </p:spPr>
        <p:txBody>
          <a:bodyPr/>
          <a:lstStyle>
            <a:lvl1pPr>
              <a:defRPr b="0">
                <a:solidFill>
                  <a:srgbClr val="593A4B"/>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08715F15-0A0A-754C-9E33-79D2AA642CFB}"/>
              </a:ext>
            </a:extLst>
          </p:cNvPr>
          <p:cNvSpPr>
            <a:spLocks noGrp="1"/>
          </p:cNvSpPr>
          <p:nvPr>
            <p:ph sz="half" idx="1"/>
          </p:nvPr>
        </p:nvSpPr>
        <p:spPr>
          <a:xfrm>
            <a:off x="647700" y="2115989"/>
            <a:ext cx="5181600" cy="4137173"/>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07C12AB4-E94C-174E-A1A1-1FACE3502B9F}"/>
              </a:ext>
            </a:extLst>
          </p:cNvPr>
          <p:cNvSpPr>
            <a:spLocks noGrp="1"/>
          </p:cNvSpPr>
          <p:nvPr>
            <p:ph type="pic" sz="quarter" idx="10"/>
          </p:nvPr>
        </p:nvSpPr>
        <p:spPr>
          <a:xfrm>
            <a:off x="6200774" y="2115989"/>
            <a:ext cx="5241925" cy="4137173"/>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871536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Picture / Top 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A47A37-D62C-A44E-A3DA-6A31F8677DE8}"/>
              </a:ext>
            </a:extLst>
          </p:cNvPr>
          <p:cNvSpPr>
            <a:spLocks noGrp="1"/>
          </p:cNvSpPr>
          <p:nvPr>
            <p:ph type="title"/>
          </p:nvPr>
        </p:nvSpPr>
        <p:spPr>
          <a:xfrm>
            <a:off x="647700" y="760266"/>
            <a:ext cx="10795000" cy="1205058"/>
          </a:xfrm>
          <a:prstGeom prst="rect">
            <a:avLst/>
          </a:prstGeom>
        </p:spPr>
        <p:txBody>
          <a:bodyPr/>
          <a:lstStyle>
            <a:lvl1pPr>
              <a:defRPr b="0">
                <a:solidFill>
                  <a:srgbClr val="593A4B"/>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08715F15-0A0A-754C-9E33-79D2AA642CFB}"/>
              </a:ext>
            </a:extLst>
          </p:cNvPr>
          <p:cNvSpPr>
            <a:spLocks noGrp="1"/>
          </p:cNvSpPr>
          <p:nvPr>
            <p:ph sz="half" idx="1"/>
          </p:nvPr>
        </p:nvSpPr>
        <p:spPr>
          <a:xfrm>
            <a:off x="647700" y="2115989"/>
            <a:ext cx="5181600" cy="4137173"/>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07C12AB4-E94C-174E-A1A1-1FACE3502B9F}"/>
              </a:ext>
            </a:extLst>
          </p:cNvPr>
          <p:cNvSpPr>
            <a:spLocks noGrp="1"/>
          </p:cNvSpPr>
          <p:nvPr>
            <p:ph type="pic" sz="quarter" idx="10"/>
          </p:nvPr>
        </p:nvSpPr>
        <p:spPr>
          <a:xfrm>
            <a:off x="6200774" y="2115989"/>
            <a:ext cx="5241925" cy="4137173"/>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745447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olumn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0506720-729C-5946-AB13-2AFFAE43E437}"/>
              </a:ext>
            </a:extLst>
          </p:cNvPr>
          <p:cNvSpPr>
            <a:spLocks noGrp="1"/>
          </p:cNvSpPr>
          <p:nvPr>
            <p:ph type="title"/>
          </p:nvPr>
        </p:nvSpPr>
        <p:spPr>
          <a:xfrm>
            <a:off x="839788" y="717478"/>
            <a:ext cx="10515600" cy="1205057"/>
          </a:xfrm>
          <a:prstGeom prst="rect">
            <a:avLst/>
          </a:prstGeom>
        </p:spPr>
        <p:txBody>
          <a:bodyPr/>
          <a:lstStyle>
            <a:lvl1pPr>
              <a:defRPr b="0">
                <a:solidFill>
                  <a:srgbClr val="593A4B"/>
                </a:solidFill>
              </a:defRPr>
            </a:lvl1pPr>
          </a:lstStyle>
          <a:p>
            <a:r>
              <a:rPr lang="en-US" dirty="0"/>
              <a:t>Click to edit Master title style</a:t>
            </a:r>
          </a:p>
        </p:txBody>
      </p:sp>
      <p:sp>
        <p:nvSpPr>
          <p:cNvPr id="8" name="Text Placeholder 2">
            <a:extLst>
              <a:ext uri="{FF2B5EF4-FFF2-40B4-BE49-F238E27FC236}">
                <a16:creationId xmlns:a16="http://schemas.microsoft.com/office/drawing/2014/main" id="{5FC9315F-137F-1E4E-9EF7-ED9E81135F45}"/>
              </a:ext>
            </a:extLst>
          </p:cNvPr>
          <p:cNvSpPr>
            <a:spLocks noGrp="1"/>
          </p:cNvSpPr>
          <p:nvPr>
            <p:ph type="body" idx="1"/>
          </p:nvPr>
        </p:nvSpPr>
        <p:spPr>
          <a:xfrm>
            <a:off x="839788" y="2010714"/>
            <a:ext cx="5157787" cy="749011"/>
          </a:xfrm>
          <a:prstGeom prst="rect">
            <a:avLst/>
          </a:prstGeom>
        </p:spPr>
        <p:txBody>
          <a:bodyPr anchor="b"/>
          <a:lstStyle>
            <a:lvl1pPr marL="0" indent="0">
              <a:buNone/>
              <a:defRPr sz="24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9" name="Content Placeholder 3">
            <a:extLst>
              <a:ext uri="{FF2B5EF4-FFF2-40B4-BE49-F238E27FC236}">
                <a16:creationId xmlns:a16="http://schemas.microsoft.com/office/drawing/2014/main" id="{4E0D9DFF-C7DE-BD4E-9560-A73487B5A35B}"/>
              </a:ext>
            </a:extLst>
          </p:cNvPr>
          <p:cNvSpPr>
            <a:spLocks noGrp="1"/>
          </p:cNvSpPr>
          <p:nvPr>
            <p:ph sz="half" idx="2"/>
          </p:nvPr>
        </p:nvSpPr>
        <p:spPr>
          <a:xfrm>
            <a:off x="839788" y="2964657"/>
            <a:ext cx="5157787"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FC6218C6-14C6-8E40-9F3B-E9F99CC7BD2C}"/>
              </a:ext>
            </a:extLst>
          </p:cNvPr>
          <p:cNvSpPr>
            <a:spLocks noGrp="1"/>
          </p:cNvSpPr>
          <p:nvPr>
            <p:ph type="body" sz="quarter" idx="3"/>
          </p:nvPr>
        </p:nvSpPr>
        <p:spPr>
          <a:xfrm>
            <a:off x="6172200" y="2010714"/>
            <a:ext cx="5183188" cy="749011"/>
          </a:xfrm>
          <a:prstGeom prst="rect">
            <a:avLst/>
          </a:prstGeom>
        </p:spPr>
        <p:txBody>
          <a:bodyPr anchor="b"/>
          <a:lstStyle>
            <a:lvl1pPr marL="0" indent="0">
              <a:buNone/>
              <a:defRPr sz="24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5">
            <a:extLst>
              <a:ext uri="{FF2B5EF4-FFF2-40B4-BE49-F238E27FC236}">
                <a16:creationId xmlns:a16="http://schemas.microsoft.com/office/drawing/2014/main" id="{44A9D539-72B6-214A-8B6D-7CECF642C223}"/>
              </a:ext>
            </a:extLst>
          </p:cNvPr>
          <p:cNvSpPr>
            <a:spLocks noGrp="1"/>
          </p:cNvSpPr>
          <p:nvPr>
            <p:ph sz="quarter" idx="4"/>
          </p:nvPr>
        </p:nvSpPr>
        <p:spPr>
          <a:xfrm>
            <a:off x="6172200" y="2964657"/>
            <a:ext cx="5183188"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1906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with Colum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DB5AEF-0EA5-8047-BCC5-7EBFBF4E3826}"/>
              </a:ext>
            </a:extLst>
          </p:cNvPr>
          <p:cNvPicPr>
            <a:picLocks noChangeAspect="1"/>
          </p:cNvPicPr>
          <p:nvPr userDrawn="1"/>
        </p:nvPicPr>
        <p:blipFill rotWithShape="1">
          <a:blip r:embed="rId2"/>
          <a:srcRect b="85492"/>
          <a:stretch/>
        </p:blipFill>
        <p:spPr>
          <a:xfrm>
            <a:off x="0" y="-7144"/>
            <a:ext cx="12204700" cy="996012"/>
          </a:xfrm>
          <a:prstGeom prst="rect">
            <a:avLst/>
          </a:prstGeom>
        </p:spPr>
      </p:pic>
      <p:sp>
        <p:nvSpPr>
          <p:cNvPr id="8" name="Title 1">
            <a:extLst>
              <a:ext uri="{FF2B5EF4-FFF2-40B4-BE49-F238E27FC236}">
                <a16:creationId xmlns:a16="http://schemas.microsoft.com/office/drawing/2014/main" id="{6FD77F9B-53AF-5F4B-BA41-2FAD16D984D7}"/>
              </a:ext>
            </a:extLst>
          </p:cNvPr>
          <p:cNvSpPr>
            <a:spLocks noGrp="1"/>
          </p:cNvSpPr>
          <p:nvPr>
            <p:ph type="title"/>
          </p:nvPr>
        </p:nvSpPr>
        <p:spPr>
          <a:xfrm>
            <a:off x="839788" y="1193800"/>
            <a:ext cx="10515600" cy="830335"/>
          </a:xfrm>
          <a:prstGeom prst="rect">
            <a:avLst/>
          </a:prstGeom>
        </p:spPr>
        <p:txBody>
          <a:bodyPr/>
          <a:lstStyle>
            <a:lvl1pPr>
              <a:defRPr b="0">
                <a:solidFill>
                  <a:srgbClr val="593A4B"/>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43570978-7BE5-0143-877D-61E9443BF877}"/>
              </a:ext>
            </a:extLst>
          </p:cNvPr>
          <p:cNvSpPr>
            <a:spLocks noGrp="1"/>
          </p:cNvSpPr>
          <p:nvPr>
            <p:ph type="body" sz="quarter" idx="3"/>
          </p:nvPr>
        </p:nvSpPr>
        <p:spPr>
          <a:xfrm>
            <a:off x="6172200" y="2181772"/>
            <a:ext cx="5183188" cy="749011"/>
          </a:xfrm>
          <a:prstGeom prst="rect">
            <a:avLst/>
          </a:prstGeom>
        </p:spPr>
        <p:txBody>
          <a:bodyPr anchor="b"/>
          <a:lstStyle>
            <a:lvl1pPr marL="0" indent="0">
              <a:buNone/>
              <a:defRPr sz="24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5">
            <a:extLst>
              <a:ext uri="{FF2B5EF4-FFF2-40B4-BE49-F238E27FC236}">
                <a16:creationId xmlns:a16="http://schemas.microsoft.com/office/drawing/2014/main" id="{F8BDD8E4-E1FC-D941-A846-8E0017594FF5}"/>
              </a:ext>
            </a:extLst>
          </p:cNvPr>
          <p:cNvSpPr>
            <a:spLocks noGrp="1"/>
          </p:cNvSpPr>
          <p:nvPr>
            <p:ph sz="quarter" idx="4"/>
          </p:nvPr>
        </p:nvSpPr>
        <p:spPr>
          <a:xfrm>
            <a:off x="6172200" y="3135716"/>
            <a:ext cx="5183188" cy="317856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a:extLst>
              <a:ext uri="{FF2B5EF4-FFF2-40B4-BE49-F238E27FC236}">
                <a16:creationId xmlns:a16="http://schemas.microsoft.com/office/drawing/2014/main" id="{E3B815D1-53F8-0245-85AD-CA4E23D5C128}"/>
              </a:ext>
            </a:extLst>
          </p:cNvPr>
          <p:cNvSpPr>
            <a:spLocks noGrp="1"/>
          </p:cNvSpPr>
          <p:nvPr>
            <p:ph type="body" sz="quarter" idx="10"/>
          </p:nvPr>
        </p:nvSpPr>
        <p:spPr>
          <a:xfrm>
            <a:off x="839788" y="2181772"/>
            <a:ext cx="5183188" cy="749011"/>
          </a:xfrm>
          <a:prstGeom prst="rect">
            <a:avLst/>
          </a:prstGeom>
        </p:spPr>
        <p:txBody>
          <a:bodyPr anchor="b"/>
          <a:lstStyle>
            <a:lvl1pPr marL="0" indent="0">
              <a:buNone/>
              <a:defRPr sz="24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3" name="Content Placeholder 5">
            <a:extLst>
              <a:ext uri="{FF2B5EF4-FFF2-40B4-BE49-F238E27FC236}">
                <a16:creationId xmlns:a16="http://schemas.microsoft.com/office/drawing/2014/main" id="{214ADA6C-363D-5C4F-880F-BC5135D15E0E}"/>
              </a:ext>
            </a:extLst>
          </p:cNvPr>
          <p:cNvSpPr>
            <a:spLocks noGrp="1"/>
          </p:cNvSpPr>
          <p:nvPr>
            <p:ph sz="quarter" idx="11"/>
          </p:nvPr>
        </p:nvSpPr>
        <p:spPr>
          <a:xfrm>
            <a:off x="839788" y="3135716"/>
            <a:ext cx="5183188" cy="317856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6727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picture lef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ACCBBB5-CD00-1D42-9D36-A4E36C5EF7B5}"/>
              </a:ext>
            </a:extLst>
          </p:cNvPr>
          <p:cNvSpPr>
            <a:spLocks noGrp="1"/>
          </p:cNvSpPr>
          <p:nvPr>
            <p:ph type="title"/>
          </p:nvPr>
        </p:nvSpPr>
        <p:spPr>
          <a:xfrm>
            <a:off x="7347744" y="678083"/>
            <a:ext cx="4326731" cy="944500"/>
          </a:xfrm>
          <a:prstGeom prst="rect">
            <a:avLst/>
          </a:prstGeom>
        </p:spPr>
        <p:txBody>
          <a:bodyPr anchor="b"/>
          <a:lstStyle>
            <a:lvl1pPr>
              <a:defRPr sz="3200">
                <a:solidFill>
                  <a:srgbClr val="593A4B"/>
                </a:solidFill>
              </a:defRPr>
            </a:lvl1pPr>
          </a:lstStyle>
          <a:p>
            <a:r>
              <a:rPr lang="en-US" dirty="0"/>
              <a:t>Click to edit Master title style</a:t>
            </a:r>
          </a:p>
        </p:txBody>
      </p:sp>
      <p:sp>
        <p:nvSpPr>
          <p:cNvPr id="6" name="Text Placeholder 3">
            <a:extLst>
              <a:ext uri="{FF2B5EF4-FFF2-40B4-BE49-F238E27FC236}">
                <a16:creationId xmlns:a16="http://schemas.microsoft.com/office/drawing/2014/main" id="{A2453BCD-DD98-6940-9097-076CCA0EBF51}"/>
              </a:ext>
            </a:extLst>
          </p:cNvPr>
          <p:cNvSpPr>
            <a:spLocks noGrp="1"/>
          </p:cNvSpPr>
          <p:nvPr>
            <p:ph type="body" sz="half" idx="2"/>
          </p:nvPr>
        </p:nvSpPr>
        <p:spPr>
          <a:xfrm>
            <a:off x="7347743" y="1747604"/>
            <a:ext cx="4326731" cy="4640495"/>
          </a:xfrm>
          <a:prstGeom prst="rect">
            <a:avLst/>
          </a:prstGeom>
        </p:spPr>
        <p:txBody>
          <a:bodyPr/>
          <a:lstStyle>
            <a:lvl1pPr marL="0" indent="0">
              <a:buNone/>
              <a:defRPr sz="1600">
                <a:solidFill>
                  <a:srgbClr val="0000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Picture Placeholder 6">
            <a:extLst>
              <a:ext uri="{FF2B5EF4-FFF2-40B4-BE49-F238E27FC236}">
                <a16:creationId xmlns:a16="http://schemas.microsoft.com/office/drawing/2014/main" id="{0535CEC3-D955-1B4E-B30D-493C0E46F46C}"/>
              </a:ext>
            </a:extLst>
          </p:cNvPr>
          <p:cNvSpPr>
            <a:spLocks noGrp="1"/>
          </p:cNvSpPr>
          <p:nvPr>
            <p:ph type="pic" sz="quarter" idx="13"/>
          </p:nvPr>
        </p:nvSpPr>
        <p:spPr>
          <a:xfrm>
            <a:off x="743161" y="820132"/>
            <a:ext cx="5867772" cy="5329989"/>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619519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picture righ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4A9EE01D-1D83-A740-BEB3-6C2B5C4F66C2}"/>
              </a:ext>
            </a:extLst>
          </p:cNvPr>
          <p:cNvSpPr>
            <a:spLocks noGrp="1"/>
          </p:cNvSpPr>
          <p:nvPr>
            <p:ph type="body" sz="half" idx="14"/>
          </p:nvPr>
        </p:nvSpPr>
        <p:spPr>
          <a:xfrm>
            <a:off x="743161" y="1747604"/>
            <a:ext cx="4326731" cy="4640495"/>
          </a:xfrm>
          <a:prstGeom prst="rect">
            <a:avLst/>
          </a:prstGeom>
        </p:spPr>
        <p:txBody>
          <a:bodyPr/>
          <a:lstStyle>
            <a:lvl1pPr marL="0" indent="0">
              <a:buNone/>
              <a:defRPr sz="1600">
                <a:solidFill>
                  <a:srgbClr val="0000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Picture Placeholder 6">
            <a:extLst>
              <a:ext uri="{FF2B5EF4-FFF2-40B4-BE49-F238E27FC236}">
                <a16:creationId xmlns:a16="http://schemas.microsoft.com/office/drawing/2014/main" id="{041EC28B-96F0-E443-9ED0-309D25811051}"/>
              </a:ext>
            </a:extLst>
          </p:cNvPr>
          <p:cNvSpPr>
            <a:spLocks noGrp="1"/>
          </p:cNvSpPr>
          <p:nvPr>
            <p:ph type="pic" sz="quarter" idx="15"/>
          </p:nvPr>
        </p:nvSpPr>
        <p:spPr>
          <a:xfrm>
            <a:off x="5806702" y="820132"/>
            <a:ext cx="5867772" cy="5329989"/>
          </a:xfrm>
          <a:prstGeom prst="rect">
            <a:avLst/>
          </a:prstGeom>
        </p:spPr>
        <p:txBody>
          <a:bodyPr/>
          <a:lstStyle>
            <a:lvl1pPr>
              <a:defRPr>
                <a:solidFill>
                  <a:schemeClr val="bg1"/>
                </a:solidFill>
              </a:defRPr>
            </a:lvl1pPr>
          </a:lstStyle>
          <a:p>
            <a:endParaRPr lang="en-US" dirty="0"/>
          </a:p>
        </p:txBody>
      </p:sp>
      <p:sp>
        <p:nvSpPr>
          <p:cNvPr id="8" name="Title 1">
            <a:extLst>
              <a:ext uri="{FF2B5EF4-FFF2-40B4-BE49-F238E27FC236}">
                <a16:creationId xmlns:a16="http://schemas.microsoft.com/office/drawing/2014/main" id="{5D1BBE1A-7D6C-0A46-AB25-5AEB111218E2}"/>
              </a:ext>
            </a:extLst>
          </p:cNvPr>
          <p:cNvSpPr>
            <a:spLocks noGrp="1"/>
          </p:cNvSpPr>
          <p:nvPr>
            <p:ph type="title"/>
          </p:nvPr>
        </p:nvSpPr>
        <p:spPr>
          <a:xfrm>
            <a:off x="743161" y="678083"/>
            <a:ext cx="4326731" cy="944500"/>
          </a:xfrm>
          <a:prstGeom prst="rect">
            <a:avLst/>
          </a:prstGeom>
        </p:spPr>
        <p:txBody>
          <a:bodyPr anchor="b"/>
          <a:lstStyle>
            <a:lvl1pPr>
              <a:defRPr sz="3200">
                <a:solidFill>
                  <a:srgbClr val="593A4B"/>
                </a:solidFill>
              </a:defRPr>
            </a:lvl1pPr>
          </a:lstStyle>
          <a:p>
            <a:r>
              <a:rPr lang="en-US" dirty="0"/>
              <a:t>Click to edit Master title style</a:t>
            </a:r>
          </a:p>
        </p:txBody>
      </p:sp>
    </p:spTree>
    <p:extLst>
      <p:ext uri="{BB962C8B-B14F-4D97-AF65-F5344CB8AC3E}">
        <p14:creationId xmlns:p14="http://schemas.microsoft.com/office/powerpoint/2010/main" val="4177566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MHTTC Stacked Color Bars" title="MHTTC Stacked Color Bars">
            <a:extLst>
              <a:ext uri="{FF2B5EF4-FFF2-40B4-BE49-F238E27FC236}">
                <a16:creationId xmlns:a16="http://schemas.microsoft.com/office/drawing/2014/main" id="{3115CA4E-F7AD-3842-85A1-6D7DA72725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2801" y="4869217"/>
            <a:ext cx="5029200" cy="2514599"/>
          </a:xfrm>
          <a:prstGeom prst="rect">
            <a:avLst/>
          </a:prstGeom>
          <a:noFill/>
          <a:ln>
            <a:noFill/>
          </a:ln>
        </p:spPr>
      </p:pic>
      <p:pic>
        <p:nvPicPr>
          <p:cNvPr id="4" name="Picture 3" descr="PTTC.PSW.2color PMS.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03172" y="481676"/>
            <a:ext cx="9120328" cy="1397924"/>
          </a:xfrm>
          <a:prstGeom prst="rect">
            <a:avLst/>
          </a:prstGeom>
        </p:spPr>
      </p:pic>
      <p:pic>
        <p:nvPicPr>
          <p:cNvPr id="6" name="Picture 5" descr="casat_logo_we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5120" y="5823712"/>
            <a:ext cx="1706880" cy="810768"/>
          </a:xfrm>
          <a:prstGeom prst="rect">
            <a:avLst/>
          </a:prstGeom>
        </p:spPr>
      </p:pic>
      <p:sp>
        <p:nvSpPr>
          <p:cNvPr id="7" name="Title 1">
            <a:extLst>
              <a:ext uri="{FF2B5EF4-FFF2-40B4-BE49-F238E27FC236}">
                <a16:creationId xmlns:a16="http://schemas.microsoft.com/office/drawing/2014/main" id="{72494D55-4876-2248-A01D-8861BEB4B59D}"/>
              </a:ext>
            </a:extLst>
          </p:cNvPr>
          <p:cNvSpPr>
            <a:spLocks noGrp="1"/>
          </p:cNvSpPr>
          <p:nvPr>
            <p:ph type="title" hasCustomPrompt="1"/>
          </p:nvPr>
        </p:nvSpPr>
        <p:spPr>
          <a:xfrm>
            <a:off x="838200" y="2361326"/>
            <a:ext cx="10515600" cy="1458120"/>
          </a:xfrm>
          <a:prstGeom prst="rect">
            <a:avLst/>
          </a:prstGeom>
        </p:spPr>
        <p:txBody>
          <a:bodyPr anchor="ctr"/>
          <a:lstStyle>
            <a:lvl1pPr algn="ctr">
              <a:defRPr sz="6000">
                <a:solidFill>
                  <a:srgbClr val="593A4B"/>
                </a:solidFill>
              </a:defRPr>
            </a:lvl1pPr>
          </a:lstStyle>
          <a:p>
            <a:r>
              <a:rPr lang="en-US" dirty="0"/>
              <a:t>Thank you!</a:t>
            </a:r>
          </a:p>
        </p:txBody>
      </p:sp>
    </p:spTree>
    <p:extLst>
      <p:ext uri="{BB962C8B-B14F-4D97-AF65-F5344CB8AC3E}">
        <p14:creationId xmlns:p14="http://schemas.microsoft.com/office/powerpoint/2010/main" val="1311257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927C71-2F85-8E49-B4FD-269F96A611A5}"/>
              </a:ext>
            </a:extLst>
          </p:cNvPr>
          <p:cNvPicPr>
            <a:picLocks noChangeAspect="1"/>
          </p:cNvPicPr>
          <p:nvPr userDrawn="1"/>
        </p:nvPicPr>
        <p:blipFill>
          <a:blip r:embed="rId18"/>
          <a:stretch>
            <a:fillRect/>
          </a:stretch>
        </p:blipFill>
        <p:spPr>
          <a:xfrm>
            <a:off x="0" y="0"/>
            <a:ext cx="12192000" cy="142875"/>
          </a:xfrm>
          <a:prstGeom prst="rect">
            <a:avLst/>
          </a:prstGeom>
        </p:spPr>
      </p:pic>
      <p:sp>
        <p:nvSpPr>
          <p:cNvPr id="3" name="Title Placeholder 1">
            <a:extLst>
              <a:ext uri="{FF2B5EF4-FFF2-40B4-BE49-F238E27FC236}">
                <a16:creationId xmlns:a16="http://schemas.microsoft.com/office/drawing/2014/main" id="{89D29C09-DE5A-1545-8900-69EF9460A4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2">
            <a:extLst>
              <a:ext uri="{FF2B5EF4-FFF2-40B4-BE49-F238E27FC236}">
                <a16:creationId xmlns:a16="http://schemas.microsoft.com/office/drawing/2014/main" id="{B0E48CC8-55DC-1D42-A7D7-377B072C0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7518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91" r:id="rId13"/>
    <p:sldLayoutId id="2147483693" r:id="rId14"/>
    <p:sldLayoutId id="2147483701" r:id="rId15"/>
    <p:sldLayoutId id="2147483702" r:id="rId16"/>
  </p:sldLayoutIdLst>
  <p:txStyles>
    <p:title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86D98A-8373-894A-9494-A5E6FB0BE0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3297AC7-B749-6542-9DE4-EDC68589DC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134B6D9-64B5-FF4D-8463-AB45B075F0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D72FA0-3DE2-5B44-AFE5-62D1B0E634A3}" type="datetimeFigureOut">
              <a:rPr lang="en-US" smtClean="0"/>
              <a:t>2/24/2021</a:t>
            </a:fld>
            <a:endParaRPr lang="en-US" dirty="0"/>
          </a:p>
        </p:txBody>
      </p:sp>
      <p:sp>
        <p:nvSpPr>
          <p:cNvPr id="5" name="Footer Placeholder 4">
            <a:extLst>
              <a:ext uri="{FF2B5EF4-FFF2-40B4-BE49-F238E27FC236}">
                <a16:creationId xmlns:a16="http://schemas.microsoft.com/office/drawing/2014/main" id="{2FD14FA7-3A2D-7F4F-95F8-2D32F64565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21F3AEE-42AE-3643-A21C-B6EBB6B447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933D9-448C-2440-BBCF-61F8E0CF172E}" type="slidenum">
              <a:rPr lang="en-US" smtClean="0"/>
              <a:t>‹#›</a:t>
            </a:fld>
            <a:endParaRPr lang="en-US" dirty="0"/>
          </a:p>
        </p:txBody>
      </p:sp>
    </p:spTree>
    <p:extLst>
      <p:ext uri="{BB962C8B-B14F-4D97-AF65-F5344CB8AC3E}">
        <p14:creationId xmlns:p14="http://schemas.microsoft.com/office/powerpoint/2010/main" val="38150692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914400" rtl="0" eaLnBrk="1" latinLnBrk="0" hangingPunct="1">
        <a:lnSpc>
          <a:spcPct val="90000"/>
        </a:lnSpc>
        <a:spcBef>
          <a:spcPct val="0"/>
        </a:spcBef>
        <a:buNone/>
        <a:defRPr sz="5400" b="0" i="0" kern="1200">
          <a:solidFill>
            <a:schemeClr val="tx1"/>
          </a:solidFill>
          <a:latin typeface="Arial Black" panose="020B0604020202020204" pitchFamily="34" charset="0"/>
          <a:ea typeface="+mj-ea"/>
          <a:cs typeface="Arial Black"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2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mvia8xCdkXU" TargetMode="External"/><Relationship Id="rId2" Type="http://schemas.openxmlformats.org/officeDocument/2006/relationships/hyperlink" Target="https://youtu.be/mo8COTSHCGc" TargetMode="Externa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hyperlink" Target="https://youtu.be/_mhTCaT1k40" TargetMode="Externa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hyperlink" Target="https://www.google.com/url?sa=i&amp;rct=j&amp;q=&amp;esrc=s&amp;source=images&amp;cd=&amp;cad=rja&amp;uact=8&amp;ved=2ahUKEwiG25690rngAhXIxFQKHYXODB8QjRx6BAgBEAU&amp;url=https://www.laweekly.com/restaurants/four-loko-maker-to-stop-selling-caffeinated-booze-4536089&amp;psig=AOvVaw2RO_T9H4ANXS-aikRQuCz7&amp;ust=1550179409925760" TargetMode="Externa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5.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4.xml"/><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4.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5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jpeg"/><Relationship Id="rId7"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hyperlink" Target="http://www.google.com/url?sa=i&amp;rct=j&amp;q=&amp;esrc=s&amp;frm=1&amp;source=images&amp;cd=&amp;cad=rja&amp;docid=rTfDnHK9IV08SM&amp;tbnid=CmlesklFcj1uoM:&amp;ved=0CAUQjRw&amp;url=http://onwardreserve.com/the-gazette/advice-opinion/college-traditions&amp;ei=LHonUtvJBMGtiQKAh4DIDw&amp;bvm=bv.51773540,d.cGE&amp;psig=AFQjCNFPsTzUB3HFVcvX7mfrJtirJeaEEw&amp;ust=1378405200361999" TargetMode="External"/><Relationship Id="rId5" Type="http://schemas.openxmlformats.org/officeDocument/2006/relationships/image" Target="../media/image68.jpeg"/><Relationship Id="rId4" Type="http://schemas.openxmlformats.org/officeDocument/2006/relationships/image" Target="http://msnbcmedia.msn.com/j/msnbc/Sections/Newsweek/Components/Photos/Mag/060501_Issue/060422_HealthDrinking_vl.widec.jpg"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hyperlink" Target="mailto:dylan.cmjones@gmail.com" TargetMode="External"/><Relationship Id="rId2" Type="http://schemas.openxmlformats.org/officeDocument/2006/relationships/hyperlink" Target="mailto:info@alcoholpolicy.org"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E0EEAE-916F-184B-8750-A7B38BDE3C7B}"/>
              </a:ext>
            </a:extLst>
          </p:cNvPr>
          <p:cNvSpPr>
            <a:spLocks noGrp="1"/>
          </p:cNvSpPr>
          <p:nvPr>
            <p:ph type="title"/>
          </p:nvPr>
        </p:nvSpPr>
        <p:spPr/>
        <p:txBody>
          <a:bodyPr/>
          <a:lstStyle/>
          <a:p>
            <a:r>
              <a:rPr lang="en-US" dirty="0"/>
              <a:t>Alcohol Deregulation Efforts: COVID and Beyond</a:t>
            </a:r>
          </a:p>
        </p:txBody>
      </p:sp>
      <p:sp>
        <p:nvSpPr>
          <p:cNvPr id="2" name="TextBox 1"/>
          <p:cNvSpPr txBox="1"/>
          <p:nvPr/>
        </p:nvSpPr>
        <p:spPr>
          <a:xfrm>
            <a:off x="4255910" y="4662311"/>
            <a:ext cx="5012267" cy="369332"/>
          </a:xfrm>
          <a:prstGeom prst="rect">
            <a:avLst/>
          </a:prstGeom>
          <a:noFill/>
        </p:spPr>
        <p:txBody>
          <a:bodyPr wrap="square" rtlCol="0">
            <a:spAutoFit/>
          </a:bodyPr>
          <a:lstStyle/>
          <a:p>
            <a:r>
              <a:rPr lang="en-US" dirty="0"/>
              <a:t>Dylan Ellerbee, U.S.APA</a:t>
            </a:r>
          </a:p>
        </p:txBody>
      </p:sp>
    </p:spTree>
    <p:extLst>
      <p:ext uri="{BB962C8B-B14F-4D97-AF65-F5344CB8AC3E}">
        <p14:creationId xmlns:p14="http://schemas.microsoft.com/office/powerpoint/2010/main" val="1039745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06373" y="1835667"/>
            <a:ext cx="4866427" cy="1268852"/>
          </a:xfrm>
          <a:prstGeom prst="rect">
            <a:avLst/>
          </a:prstGeom>
          <a:solidFill>
            <a:srgbClr val="00A7B5"/>
          </a:solidFill>
        </p:spPr>
      </p:sp>
      <p:sp>
        <p:nvSpPr>
          <p:cNvPr id="4" name="TextBox 4"/>
          <p:cNvSpPr txBox="1"/>
          <p:nvPr/>
        </p:nvSpPr>
        <p:spPr>
          <a:xfrm>
            <a:off x="6480794" y="1968357"/>
            <a:ext cx="3915623" cy="269304"/>
          </a:xfrm>
          <a:prstGeom prst="rect">
            <a:avLst/>
          </a:prstGeom>
        </p:spPr>
        <p:txBody>
          <a:bodyPr lIns="0" tIns="0" rIns="0" bIns="0" rtlCol="0" anchor="t">
            <a:spAutoFit/>
          </a:bodyPr>
          <a:lstStyle/>
          <a:p>
            <a:pPr>
              <a:lnSpc>
                <a:spcPts val="2080"/>
              </a:lnSpc>
            </a:pPr>
            <a:endParaRPr sz="1200"/>
          </a:p>
        </p:txBody>
      </p:sp>
      <p:sp>
        <p:nvSpPr>
          <p:cNvPr id="5" name="TextBox 5"/>
          <p:cNvSpPr txBox="1"/>
          <p:nvPr/>
        </p:nvSpPr>
        <p:spPr>
          <a:xfrm>
            <a:off x="6073894" y="1695292"/>
            <a:ext cx="5984284" cy="1974900"/>
          </a:xfrm>
          <a:prstGeom prst="rect">
            <a:avLst/>
          </a:prstGeom>
        </p:spPr>
        <p:txBody>
          <a:bodyPr wrap="square" lIns="0" tIns="0" rIns="0" bIns="0" rtlCol="0" anchor="t">
            <a:spAutoFit/>
          </a:bodyPr>
          <a:lstStyle/>
          <a:p>
            <a:pPr marL="302252" lvl="1" indent="-151127">
              <a:lnSpc>
                <a:spcPts val="2240"/>
              </a:lnSpc>
              <a:buFont typeface="Arial"/>
              <a:buChar char="•"/>
            </a:pPr>
            <a:r>
              <a:rPr lang="en-US" sz="1600" spc="91" dirty="0">
                <a:solidFill>
                  <a:srgbClr val="000000"/>
                </a:solidFill>
                <a:latin typeface="Open Sans"/>
              </a:rPr>
              <a:t>Describes itself as the #1 alcohol delivery app</a:t>
            </a:r>
          </a:p>
          <a:p>
            <a:pPr marL="302252" lvl="1" indent="-151127">
              <a:lnSpc>
                <a:spcPts val="2240"/>
              </a:lnSpc>
              <a:buFont typeface="Arial"/>
              <a:buChar char="•"/>
            </a:pPr>
            <a:r>
              <a:rPr lang="en-US" sz="1600" spc="91" dirty="0">
                <a:solidFill>
                  <a:srgbClr val="000000"/>
                </a:solidFill>
                <a:latin typeface="Open Sans"/>
              </a:rPr>
              <a:t>Partners with 2,500+ retailers across North America in door-to-door delivery of beer, wine and distilled spirits</a:t>
            </a:r>
          </a:p>
          <a:p>
            <a:pPr marL="302252" lvl="1" indent="-151127">
              <a:lnSpc>
                <a:spcPts val="2240"/>
              </a:lnSpc>
              <a:buFont typeface="Arial"/>
              <a:buChar char="•"/>
            </a:pPr>
            <a:r>
              <a:rPr lang="en-US" sz="1600" spc="91" dirty="0">
                <a:solidFill>
                  <a:srgbClr val="000000"/>
                </a:solidFill>
                <a:latin typeface="Open Sans"/>
              </a:rPr>
              <a:t>As of May 18, sales were up by 357% over what they would expect to see during this time</a:t>
            </a:r>
          </a:p>
          <a:p>
            <a:pPr marL="302252" lvl="1" indent="-151127">
              <a:lnSpc>
                <a:spcPts val="2240"/>
              </a:lnSpc>
              <a:buFont typeface="Arial"/>
              <a:buChar char="•"/>
            </a:pPr>
            <a:r>
              <a:rPr lang="en-US" sz="1600" spc="91" dirty="0">
                <a:solidFill>
                  <a:srgbClr val="000000"/>
                </a:solidFill>
                <a:latin typeface="Open Sans"/>
              </a:rPr>
              <a:t>Customers are ordering more frequently, and with larger quantities – on average 50% more than previously</a:t>
            </a:r>
          </a:p>
        </p:txBody>
      </p:sp>
      <p:pic>
        <p:nvPicPr>
          <p:cNvPr id="6" name="Picture 6" descr="Drizly Logo"/>
          <p:cNvPicPr>
            <a:picLocks noChangeAspect="1"/>
          </p:cNvPicPr>
          <p:nvPr/>
        </p:nvPicPr>
        <p:blipFill>
          <a:blip r:embed="rId3"/>
          <a:srcRect/>
          <a:stretch>
            <a:fillRect/>
          </a:stretch>
        </p:blipFill>
        <p:spPr>
          <a:xfrm rot="-1087376">
            <a:off x="596872" y="1550906"/>
            <a:ext cx="2000807" cy="1752373"/>
          </a:xfrm>
          <a:prstGeom prst="rect">
            <a:avLst/>
          </a:prstGeom>
        </p:spPr>
      </p:pic>
      <p:sp>
        <p:nvSpPr>
          <p:cNvPr id="7" name="TextBox 7" descr="Drizly and COVID"/>
          <p:cNvSpPr txBox="1"/>
          <p:nvPr/>
        </p:nvSpPr>
        <p:spPr>
          <a:xfrm>
            <a:off x="2726639" y="2001374"/>
            <a:ext cx="2740117" cy="1077218"/>
          </a:xfrm>
          <a:prstGeom prst="rect">
            <a:avLst/>
          </a:prstGeom>
        </p:spPr>
        <p:txBody>
          <a:bodyPr lIns="0" tIns="0" rIns="0" bIns="0" rtlCol="0" anchor="t">
            <a:spAutoFit/>
          </a:bodyPr>
          <a:lstStyle/>
          <a:p>
            <a:pPr>
              <a:lnSpc>
                <a:spcPts val="4200"/>
              </a:lnSpc>
            </a:pPr>
            <a:r>
              <a:rPr lang="en-US" sz="3499" dirty="0">
                <a:solidFill>
                  <a:srgbClr val="F8FBFD"/>
                </a:solidFill>
                <a:latin typeface="Economica Bold"/>
              </a:rPr>
              <a:t>DRIZLY AND COVID</a:t>
            </a:r>
          </a:p>
        </p:txBody>
      </p:sp>
      <p:sp>
        <p:nvSpPr>
          <p:cNvPr id="8" name="TextBox 8"/>
          <p:cNvSpPr txBox="1"/>
          <p:nvPr/>
        </p:nvSpPr>
        <p:spPr>
          <a:xfrm>
            <a:off x="2038353" y="5645328"/>
            <a:ext cx="2797529" cy="166712"/>
          </a:xfrm>
          <a:prstGeom prst="rect">
            <a:avLst/>
          </a:prstGeom>
        </p:spPr>
        <p:txBody>
          <a:bodyPr lIns="0" tIns="0" rIns="0" bIns="0" rtlCol="0" anchor="t">
            <a:spAutoFit/>
          </a:bodyPr>
          <a:lstStyle/>
          <a:p>
            <a:pPr>
              <a:lnSpc>
                <a:spcPts val="1331"/>
              </a:lnSpc>
            </a:pPr>
            <a:r>
              <a:rPr lang="en-US" sz="951" spc="71">
                <a:solidFill>
                  <a:srgbClr val="FFFAEC"/>
                </a:solidFill>
                <a:latin typeface="Lato"/>
              </a:rPr>
              <a:t>TA&amp;D | Project Overview | 2020</a:t>
            </a:r>
          </a:p>
        </p:txBody>
      </p:sp>
      <p:pic>
        <p:nvPicPr>
          <p:cNvPr id="10" name="Picture 9" descr="Sales spiked in April and May 2020, largely as a result of COVID" title="Graph of weekly sales of alcohol delivery">
            <a:extLst>
              <a:ext uri="{FF2B5EF4-FFF2-40B4-BE49-F238E27FC236}">
                <a16:creationId xmlns:a16="http://schemas.microsoft.com/office/drawing/2014/main" id="{767F47EA-68BA-A54A-9C97-2445ED45A1F4}"/>
              </a:ext>
            </a:extLst>
          </p:cNvPr>
          <p:cNvPicPr>
            <a:picLocks noChangeAspect="1"/>
          </p:cNvPicPr>
          <p:nvPr/>
        </p:nvPicPr>
        <p:blipFill>
          <a:blip r:embed="rId4"/>
          <a:stretch>
            <a:fillRect/>
          </a:stretch>
        </p:blipFill>
        <p:spPr>
          <a:xfrm>
            <a:off x="42503" y="3689591"/>
            <a:ext cx="5821017" cy="3007680"/>
          </a:xfrm>
          <a:prstGeom prst="rect">
            <a:avLst/>
          </a:prstGeom>
        </p:spPr>
      </p:pic>
      <p:pic>
        <p:nvPicPr>
          <p:cNvPr id="12" name="Picture 11" descr="Map showing increases in quantity of delivery order size over time" title="Graph of average order size of alcohol delivery">
            <a:extLst>
              <a:ext uri="{FF2B5EF4-FFF2-40B4-BE49-F238E27FC236}">
                <a16:creationId xmlns:a16="http://schemas.microsoft.com/office/drawing/2014/main" id="{F3717E1B-55F0-E14F-8AAD-29BDC0512216}"/>
              </a:ext>
            </a:extLst>
          </p:cNvPr>
          <p:cNvPicPr>
            <a:picLocks noChangeAspect="1"/>
          </p:cNvPicPr>
          <p:nvPr/>
        </p:nvPicPr>
        <p:blipFill>
          <a:blip r:embed="rId5"/>
          <a:stretch>
            <a:fillRect/>
          </a:stretch>
        </p:blipFill>
        <p:spPr>
          <a:xfrm>
            <a:off x="5862277" y="3826262"/>
            <a:ext cx="6195901" cy="2716041"/>
          </a:xfrm>
          <a:prstGeom prst="rect">
            <a:avLst/>
          </a:prstGeom>
        </p:spPr>
      </p:pic>
      <p:sp>
        <p:nvSpPr>
          <p:cNvPr id="3" name="TextBox 2"/>
          <p:cNvSpPr txBox="1"/>
          <p:nvPr/>
        </p:nvSpPr>
        <p:spPr>
          <a:xfrm>
            <a:off x="9993924" y="6566466"/>
            <a:ext cx="2268415" cy="261610"/>
          </a:xfrm>
          <a:prstGeom prst="rect">
            <a:avLst/>
          </a:prstGeom>
          <a:noFill/>
        </p:spPr>
        <p:txBody>
          <a:bodyPr wrap="square" rtlCol="0">
            <a:spAutoFit/>
          </a:bodyPr>
          <a:lstStyle/>
          <a:p>
            <a:r>
              <a:rPr lang="en-US" sz="1100" dirty="0"/>
              <a:t>Source: David Jernigan, PhD</a:t>
            </a:r>
          </a:p>
        </p:txBody>
      </p:sp>
      <p:sp>
        <p:nvSpPr>
          <p:cNvPr id="11" name="Rectangle 10"/>
          <p:cNvSpPr/>
          <p:nvPr/>
        </p:nvSpPr>
        <p:spPr>
          <a:xfrm>
            <a:off x="887674" y="469508"/>
            <a:ext cx="5218608" cy="769441"/>
          </a:xfrm>
          <a:prstGeom prst="rect">
            <a:avLst/>
          </a:prstGeom>
        </p:spPr>
        <p:txBody>
          <a:bodyPr wrap="none">
            <a:spAutoFit/>
          </a:bodyPr>
          <a:lstStyle/>
          <a:p>
            <a:r>
              <a:rPr lang="en-US" sz="4400" dirty="0">
                <a:solidFill>
                  <a:srgbClr val="6A4A62"/>
                </a:solidFill>
                <a:latin typeface="Arial Black" panose="020B0A04020102020204" pitchFamily="34" charset="0"/>
              </a:rPr>
              <a:t>Alcohol Delivery</a:t>
            </a:r>
          </a:p>
        </p:txBody>
      </p:sp>
    </p:spTree>
    <p:extLst>
      <p:ext uri="{BB962C8B-B14F-4D97-AF65-F5344CB8AC3E}">
        <p14:creationId xmlns:p14="http://schemas.microsoft.com/office/powerpoint/2010/main" val="4026441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3E7D77-CABB-AE40-928D-9F8502FB1E1A}"/>
              </a:ext>
            </a:extLst>
          </p:cNvPr>
          <p:cNvSpPr>
            <a:spLocks noGrp="1"/>
          </p:cNvSpPr>
          <p:nvPr>
            <p:ph type="title"/>
          </p:nvPr>
        </p:nvSpPr>
        <p:spPr>
          <a:xfrm>
            <a:off x="839788" y="452008"/>
            <a:ext cx="10515600" cy="1205057"/>
          </a:xfrm>
        </p:spPr>
        <p:txBody>
          <a:bodyPr/>
          <a:lstStyle/>
          <a:p>
            <a:r>
              <a:rPr lang="en-US" dirty="0"/>
              <a:t>Home Delivery</a:t>
            </a:r>
          </a:p>
        </p:txBody>
      </p:sp>
      <p:sp>
        <p:nvSpPr>
          <p:cNvPr id="124" name="Content Placeholder 5">
            <a:extLst>
              <a:ext uri="{FF2B5EF4-FFF2-40B4-BE49-F238E27FC236}">
                <a16:creationId xmlns:a16="http://schemas.microsoft.com/office/drawing/2014/main" id="{D7D7508B-DED8-4940-9095-5EE6B689E75A}"/>
              </a:ext>
            </a:extLst>
          </p:cNvPr>
          <p:cNvSpPr txBox="1">
            <a:spLocks/>
          </p:cNvSpPr>
          <p:nvPr/>
        </p:nvSpPr>
        <p:spPr>
          <a:xfrm>
            <a:off x="447778" y="1499748"/>
            <a:ext cx="10259552" cy="4838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Restaurant/Bar Delivery</a:t>
            </a:r>
          </a:p>
          <a:p>
            <a:pPr lvl="1"/>
            <a:r>
              <a:rPr lang="en-US" dirty="0"/>
              <a:t>States and localities allow restaurants or bars to deliver alcohol, most as a result of COVID-19. </a:t>
            </a:r>
          </a:p>
          <a:p>
            <a:r>
              <a:rPr lang="en-US" dirty="0"/>
              <a:t>Direct Shipment</a:t>
            </a:r>
          </a:p>
          <a:p>
            <a:pPr lvl="1"/>
            <a:r>
              <a:rPr lang="en-US" dirty="0"/>
              <a:t>6 states allow shipment of beer, wine, and liquor</a:t>
            </a:r>
          </a:p>
          <a:p>
            <a:pPr lvl="1"/>
            <a:r>
              <a:rPr lang="en-US" dirty="0"/>
              <a:t>8 states allow shipment of beer or wine</a:t>
            </a:r>
          </a:p>
          <a:p>
            <a:pPr lvl="1"/>
            <a:r>
              <a:rPr lang="en-US" dirty="0"/>
              <a:t>35 states allow shipment of wine</a:t>
            </a:r>
          </a:p>
          <a:p>
            <a:r>
              <a:rPr lang="en-US" b="1" dirty="0"/>
              <a:t>How temporary is temporary?</a:t>
            </a:r>
          </a:p>
          <a:p>
            <a:pPr lvl="1"/>
            <a:endParaRPr lang="en-US" dirty="0"/>
          </a:p>
          <a:p>
            <a:pPr lvl="1"/>
            <a:endParaRPr lang="en-US" dirty="0"/>
          </a:p>
        </p:txBody>
      </p:sp>
    </p:spTree>
    <p:extLst>
      <p:ext uri="{BB962C8B-B14F-4D97-AF65-F5344CB8AC3E}">
        <p14:creationId xmlns:p14="http://schemas.microsoft.com/office/powerpoint/2010/main" val="4159579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FFBC0E-F601-6441-8F4B-FCAEA8D23128}"/>
              </a:ext>
            </a:extLst>
          </p:cNvPr>
          <p:cNvSpPr>
            <a:spLocks noGrp="1"/>
          </p:cNvSpPr>
          <p:nvPr>
            <p:ph type="title"/>
          </p:nvPr>
        </p:nvSpPr>
        <p:spPr>
          <a:xfrm>
            <a:off x="284285" y="254539"/>
            <a:ext cx="10515600" cy="1205057"/>
          </a:xfrm>
        </p:spPr>
        <p:txBody>
          <a:bodyPr/>
          <a:lstStyle/>
          <a:p>
            <a:r>
              <a:rPr lang="en-US" dirty="0"/>
              <a:t>Off-Premise Operations</a:t>
            </a:r>
          </a:p>
        </p:txBody>
      </p:sp>
      <p:pic>
        <p:nvPicPr>
          <p:cNvPr id="4" name="Picture 3" descr="Different colors refelcting the different policy changes for each state" title="Legend of operational changes"/>
          <p:cNvPicPr>
            <a:picLocks noChangeAspect="1"/>
          </p:cNvPicPr>
          <p:nvPr/>
        </p:nvPicPr>
        <p:blipFill>
          <a:blip r:embed="rId2"/>
          <a:stretch>
            <a:fillRect/>
          </a:stretch>
        </p:blipFill>
        <p:spPr>
          <a:xfrm>
            <a:off x="8469312" y="930275"/>
            <a:ext cx="3343275" cy="3219450"/>
          </a:xfrm>
          <a:prstGeom prst="rect">
            <a:avLst/>
          </a:prstGeom>
        </p:spPr>
      </p:pic>
      <p:pic>
        <p:nvPicPr>
          <p:cNvPr id="2" name="Picture 1" descr="Image of states with different off premise laws" title="Map of states that have changed their off-premise laws"/>
          <p:cNvPicPr>
            <a:picLocks noChangeAspect="1"/>
          </p:cNvPicPr>
          <p:nvPr/>
        </p:nvPicPr>
        <p:blipFill>
          <a:blip r:embed="rId3"/>
          <a:stretch>
            <a:fillRect/>
          </a:stretch>
        </p:blipFill>
        <p:spPr>
          <a:xfrm>
            <a:off x="403609" y="1422400"/>
            <a:ext cx="7791723" cy="4997450"/>
          </a:xfrm>
          <a:prstGeom prst="rect">
            <a:avLst/>
          </a:prstGeom>
        </p:spPr>
      </p:pic>
      <p:sp>
        <p:nvSpPr>
          <p:cNvPr id="5" name="5-Point Star 4" descr="five point star"/>
          <p:cNvSpPr/>
          <p:nvPr/>
        </p:nvSpPr>
        <p:spPr>
          <a:xfrm>
            <a:off x="1307124" y="2988017"/>
            <a:ext cx="422031" cy="44547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descr="Five point star"/>
          <p:cNvSpPr/>
          <p:nvPr/>
        </p:nvSpPr>
        <p:spPr>
          <a:xfrm>
            <a:off x="1729155" y="3780449"/>
            <a:ext cx="363413" cy="36927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descr="Five point star"/>
          <p:cNvSpPr/>
          <p:nvPr/>
        </p:nvSpPr>
        <p:spPr>
          <a:xfrm>
            <a:off x="7321062" y="3176954"/>
            <a:ext cx="263768" cy="2928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descr="Five point star"/>
          <p:cNvSpPr/>
          <p:nvPr/>
        </p:nvSpPr>
        <p:spPr>
          <a:xfrm>
            <a:off x="4249616" y="4519247"/>
            <a:ext cx="263768" cy="2928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descr="Five point star"/>
          <p:cNvSpPr/>
          <p:nvPr/>
        </p:nvSpPr>
        <p:spPr>
          <a:xfrm>
            <a:off x="4806462" y="4607171"/>
            <a:ext cx="263768" cy="2928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descr="Five point star"/>
          <p:cNvSpPr/>
          <p:nvPr/>
        </p:nvSpPr>
        <p:spPr>
          <a:xfrm>
            <a:off x="5410201" y="4864590"/>
            <a:ext cx="263768" cy="2928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5-Point Star 16" descr="Five point star"/>
          <p:cNvSpPr/>
          <p:nvPr/>
        </p:nvSpPr>
        <p:spPr>
          <a:xfrm>
            <a:off x="5011616" y="5249254"/>
            <a:ext cx="263768" cy="2928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5-Point Star 17" descr="Five point star"/>
          <p:cNvSpPr/>
          <p:nvPr/>
        </p:nvSpPr>
        <p:spPr>
          <a:xfrm>
            <a:off x="2362201" y="4226415"/>
            <a:ext cx="263768" cy="2928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5-Point Star 18" descr="Five point star"/>
          <p:cNvSpPr/>
          <p:nvPr/>
        </p:nvSpPr>
        <p:spPr>
          <a:xfrm>
            <a:off x="6594231" y="4372831"/>
            <a:ext cx="263768" cy="2928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5-Point Star 19" descr="Five point star"/>
          <p:cNvSpPr/>
          <p:nvPr/>
        </p:nvSpPr>
        <p:spPr>
          <a:xfrm>
            <a:off x="6462347" y="4812079"/>
            <a:ext cx="263768" cy="2928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5-Point Star 20" descr="Five point star"/>
          <p:cNvSpPr/>
          <p:nvPr/>
        </p:nvSpPr>
        <p:spPr>
          <a:xfrm>
            <a:off x="6794277" y="3856892"/>
            <a:ext cx="195606" cy="19978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5-Point Star 21" descr="Five point star"/>
          <p:cNvSpPr/>
          <p:nvPr/>
        </p:nvSpPr>
        <p:spPr>
          <a:xfrm>
            <a:off x="6972297" y="4003309"/>
            <a:ext cx="263768" cy="2928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5-Point Star 22" descr="Five point star"/>
          <p:cNvSpPr/>
          <p:nvPr/>
        </p:nvSpPr>
        <p:spPr>
          <a:xfrm>
            <a:off x="7246277" y="3780449"/>
            <a:ext cx="263768" cy="2928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5-Point Star 23" descr="Five point star"/>
          <p:cNvSpPr/>
          <p:nvPr/>
        </p:nvSpPr>
        <p:spPr>
          <a:xfrm>
            <a:off x="5410201" y="3780449"/>
            <a:ext cx="263768" cy="2928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laska"/>
          <p:cNvPicPr>
            <a:picLocks noChangeAspect="1"/>
          </p:cNvPicPr>
          <p:nvPr/>
        </p:nvPicPr>
        <p:blipFill>
          <a:blip r:embed="rId4"/>
          <a:stretch>
            <a:fillRect/>
          </a:stretch>
        </p:blipFill>
        <p:spPr>
          <a:xfrm>
            <a:off x="311336" y="4900003"/>
            <a:ext cx="1057275" cy="1733550"/>
          </a:xfrm>
          <a:prstGeom prst="rect">
            <a:avLst/>
          </a:prstGeom>
        </p:spPr>
      </p:pic>
      <p:sp>
        <p:nvSpPr>
          <p:cNvPr id="25" name="5-Point Star 24" descr="Five point star"/>
          <p:cNvSpPr/>
          <p:nvPr/>
        </p:nvSpPr>
        <p:spPr>
          <a:xfrm>
            <a:off x="839973" y="5011006"/>
            <a:ext cx="263768" cy="2928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5-Point Star 25" descr="Five point star"/>
          <p:cNvSpPr/>
          <p:nvPr/>
        </p:nvSpPr>
        <p:spPr>
          <a:xfrm>
            <a:off x="8543081" y="4296141"/>
            <a:ext cx="263768" cy="2928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8884612" y="4311974"/>
            <a:ext cx="2783134" cy="276999"/>
          </a:xfrm>
          <a:prstGeom prst="rect">
            <a:avLst/>
          </a:prstGeom>
          <a:noFill/>
        </p:spPr>
        <p:txBody>
          <a:bodyPr wrap="none" rtlCol="0">
            <a:spAutoFit/>
          </a:bodyPr>
          <a:lstStyle/>
          <a:p>
            <a:r>
              <a:rPr lang="en-US" sz="1200" dirty="0"/>
              <a:t>Allows curbside pickup and/or delivery</a:t>
            </a:r>
          </a:p>
        </p:txBody>
      </p:sp>
      <p:sp>
        <p:nvSpPr>
          <p:cNvPr id="28" name="5-Point Star 27" descr="Five point star"/>
          <p:cNvSpPr/>
          <p:nvPr/>
        </p:nvSpPr>
        <p:spPr>
          <a:xfrm>
            <a:off x="971857" y="6133943"/>
            <a:ext cx="263768" cy="2928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87378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Alcohol Advertising During COVID-19: FARE Report</a:t>
            </a: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1" y="1623923"/>
            <a:ext cx="9680574" cy="484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9815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Ads</a:t>
            </a:r>
          </a:p>
        </p:txBody>
      </p:sp>
      <p:sp>
        <p:nvSpPr>
          <p:cNvPr id="5" name="Content Placeholder 4"/>
          <p:cNvSpPr>
            <a:spLocks noGrp="1"/>
          </p:cNvSpPr>
          <p:nvPr>
            <p:ph idx="1"/>
          </p:nvPr>
        </p:nvSpPr>
        <p:spPr/>
        <p:txBody>
          <a:bodyPr/>
          <a:lstStyle/>
          <a:p>
            <a:endParaRPr lang="en-US" dirty="0"/>
          </a:p>
          <a:p>
            <a:r>
              <a:rPr lang="en-US" dirty="0"/>
              <a:t>Heineken: </a:t>
            </a:r>
            <a:r>
              <a:rPr lang="en-US" dirty="0">
                <a:hlinkClick r:id="rId2"/>
              </a:rPr>
              <a:t>https://youtu.be/mo8COTSHCGc</a:t>
            </a:r>
            <a:endParaRPr lang="en-US" dirty="0"/>
          </a:p>
          <a:p>
            <a:endParaRPr lang="en-US" dirty="0"/>
          </a:p>
          <a:p>
            <a:r>
              <a:rPr lang="en-US" dirty="0"/>
              <a:t>Bacardi: </a:t>
            </a:r>
            <a:r>
              <a:rPr lang="en-US" dirty="0">
                <a:hlinkClick r:id="rId3"/>
              </a:rPr>
              <a:t>https://youtu.be/mvia8xCdkXU</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755067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Bulleit</a:t>
            </a:r>
            <a:r>
              <a:rPr lang="en-US" dirty="0"/>
              <a:t> Frontier Fund</a:t>
            </a:r>
          </a:p>
        </p:txBody>
      </p:sp>
      <p:sp>
        <p:nvSpPr>
          <p:cNvPr id="3" name="Content Placeholder 2"/>
          <p:cNvSpPr>
            <a:spLocks noGrp="1"/>
          </p:cNvSpPr>
          <p:nvPr>
            <p:ph idx="1"/>
          </p:nvPr>
        </p:nvSpPr>
        <p:spPr/>
        <p:txBody>
          <a:bodyPr>
            <a:normAutofit/>
          </a:bodyPr>
          <a:lstStyle/>
          <a:p>
            <a:r>
              <a:rPr lang="en-US" b="1" u="sng" dirty="0" err="1"/>
              <a:t>Bulleit</a:t>
            </a:r>
            <a:r>
              <a:rPr lang="en-US" b="1" u="sng" dirty="0"/>
              <a:t> Frontier Fund</a:t>
            </a:r>
            <a:r>
              <a:rPr lang="en-US" dirty="0"/>
              <a:t>: </a:t>
            </a:r>
            <a:r>
              <a:rPr lang="en-US" dirty="0">
                <a:hlinkClick r:id="rId2"/>
              </a:rPr>
              <a:t>https://youtu.be/_mhTCaT1k40</a:t>
            </a:r>
            <a:endParaRPr lang="en-US" dirty="0"/>
          </a:p>
          <a:p>
            <a:endParaRPr lang="en-US" dirty="0"/>
          </a:p>
          <a:p>
            <a:r>
              <a:rPr lang="en-US" dirty="0"/>
              <a:t>At </a:t>
            </a:r>
            <a:r>
              <a:rPr lang="en-US" dirty="0" err="1"/>
              <a:t>Bulleit</a:t>
            </a:r>
            <a:r>
              <a:rPr lang="en-US" dirty="0"/>
              <a:t>, we are on a mission to support pioneers and communities pushing the frontier forward and shaping the world of tomorrow. As such, we have created The </a:t>
            </a:r>
            <a:r>
              <a:rPr lang="en-US" dirty="0" err="1"/>
              <a:t>Bulleit</a:t>
            </a:r>
            <a:r>
              <a:rPr lang="en-US" dirty="0"/>
              <a:t> Frontier Fund, and are announcing the launch of the fund with an initial donation of $250,000 to support the North American hospitality industry. </a:t>
            </a:r>
          </a:p>
          <a:p>
            <a:r>
              <a:rPr lang="en-US" dirty="0"/>
              <a:t>As a start, the </a:t>
            </a:r>
            <a:r>
              <a:rPr lang="en-US" dirty="0" err="1"/>
              <a:t>Bulleit</a:t>
            </a:r>
            <a:r>
              <a:rPr lang="en-US" dirty="0"/>
              <a:t> Frontier Fund will make donations to organizations such as the United States Bartenders Guild, Another Round, Another Rally and Southern Smoke</a:t>
            </a:r>
          </a:p>
        </p:txBody>
      </p:sp>
    </p:spTree>
    <p:extLst>
      <p:ext uri="{BB962C8B-B14F-4D97-AF65-F5344CB8AC3E}">
        <p14:creationId xmlns:p14="http://schemas.microsoft.com/office/powerpoint/2010/main" val="2706094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Advertising</a:t>
            </a:r>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322" y="1354618"/>
            <a:ext cx="8009655" cy="5057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3199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Alcohol Advertising During COVID-19</a:t>
            </a:r>
          </a:p>
        </p:txBody>
      </p:sp>
      <p:sp>
        <p:nvSpPr>
          <p:cNvPr id="3" name="Content Placeholder 2"/>
          <p:cNvSpPr>
            <a:spLocks noGrp="1"/>
          </p:cNvSpPr>
          <p:nvPr>
            <p:ph idx="1"/>
          </p:nvPr>
        </p:nvSpPr>
        <p:spPr/>
        <p:txBody>
          <a:bodyPr/>
          <a:lstStyle/>
          <a:p>
            <a:r>
              <a:rPr lang="en-US" b="1" u="sng" dirty="0"/>
              <a:t>Messaging</a:t>
            </a:r>
          </a:p>
          <a:p>
            <a:endParaRPr lang="en-US" dirty="0"/>
          </a:p>
          <a:p>
            <a:pPr marL="457200" indent="-457200">
              <a:buFont typeface="Arial" panose="020B0604020202020204" pitchFamily="34" charset="0"/>
              <a:buChar char="•"/>
            </a:pPr>
            <a:r>
              <a:rPr lang="en-US" dirty="0"/>
              <a:t>get easy access to alcohol without leaving your home (58%)</a:t>
            </a:r>
          </a:p>
          <a:p>
            <a:pPr marL="457200" indent="-457200">
              <a:buFont typeface="Arial" panose="020B0604020202020204" pitchFamily="34" charset="0"/>
              <a:buChar char="•"/>
            </a:pPr>
            <a:r>
              <a:rPr lang="en-US" dirty="0"/>
              <a:t>save money (55%)</a:t>
            </a:r>
          </a:p>
          <a:p>
            <a:pPr marL="457200" indent="-457200">
              <a:buFont typeface="Arial" panose="020B0604020202020204" pitchFamily="34" charset="0"/>
              <a:buChar char="•"/>
            </a:pPr>
            <a:r>
              <a:rPr lang="en-US" dirty="0"/>
              <a:t>buy more (35%)</a:t>
            </a:r>
          </a:p>
          <a:p>
            <a:pPr marL="457200" indent="-457200">
              <a:buFont typeface="Arial" panose="020B0604020202020204" pitchFamily="34" charset="0"/>
              <a:buChar char="•"/>
            </a:pPr>
            <a:r>
              <a:rPr lang="en-US" dirty="0"/>
              <a:t>drink alcohol during the COVID-19 pandemic (24%)</a:t>
            </a:r>
          </a:p>
          <a:p>
            <a:pPr marL="457200" indent="-457200">
              <a:buFont typeface="Arial" panose="020B0604020202020204" pitchFamily="34" charset="0"/>
              <a:buChar char="•"/>
            </a:pPr>
            <a:r>
              <a:rPr lang="en-US" dirty="0"/>
              <a:t>use alcohol to cope, ‘survive’, or feel better (16%)</a:t>
            </a:r>
          </a:p>
          <a:p>
            <a:pPr marL="457200" indent="-457200">
              <a:buFont typeface="Arial" panose="020B0604020202020204" pitchFamily="34" charset="0"/>
              <a:buChar char="•"/>
            </a:pPr>
            <a:r>
              <a:rPr lang="en-US" dirty="0"/>
              <a:t>and choose ‘healthier’ alcohol products (14%)</a:t>
            </a:r>
          </a:p>
          <a:p>
            <a:endParaRPr lang="en-US" dirty="0"/>
          </a:p>
        </p:txBody>
      </p:sp>
    </p:spTree>
    <p:extLst>
      <p:ext uri="{BB962C8B-B14F-4D97-AF65-F5344CB8AC3E}">
        <p14:creationId xmlns:p14="http://schemas.microsoft.com/office/powerpoint/2010/main" val="3674535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Alcohol Advertising During COVID-19</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Nearly three-quarters of advertisements (71%) explicitly or implicitly referenced the COVID-19 pandemic. </a:t>
            </a:r>
          </a:p>
          <a:p>
            <a:pPr marL="457200" indent="-457200">
              <a:buFont typeface="Arial" panose="020B0604020202020204" pitchFamily="34" charset="0"/>
              <a:buChar char="•"/>
            </a:pPr>
            <a:r>
              <a:rPr lang="en-US" dirty="0"/>
              <a:t>Two-thirds (66%) of the alcohol advertisements had a ‘Shop now’ or ‘Get offer’ button linking directly to their online store.  </a:t>
            </a:r>
          </a:p>
          <a:p>
            <a:pPr marL="457200" indent="-457200">
              <a:buFont typeface="Arial" panose="020B0604020202020204" pitchFamily="34" charset="0"/>
              <a:buChar char="•"/>
            </a:pPr>
            <a:r>
              <a:rPr lang="en-US" dirty="0"/>
              <a:t>The marketing messages being used to promote alcohol during COVID-19 are particularly concerning as they promote known risk factors for harmful drinking, including buying more, drinking to cope, drinking daily and drinking at home or alone in the home.</a:t>
            </a:r>
          </a:p>
        </p:txBody>
      </p:sp>
    </p:spTree>
    <p:extLst>
      <p:ext uri="{BB962C8B-B14F-4D97-AF65-F5344CB8AC3E}">
        <p14:creationId xmlns:p14="http://schemas.microsoft.com/office/powerpoint/2010/main" val="3248763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3EFFBC0E-F601-6441-8F4B-FCAEA8D23128}"/>
              </a:ext>
            </a:extLst>
          </p:cNvPr>
          <p:cNvSpPr>
            <a:spLocks noGrp="1"/>
          </p:cNvSpPr>
          <p:nvPr>
            <p:ph type="title"/>
          </p:nvPr>
        </p:nvSpPr>
        <p:spPr>
          <a:xfrm>
            <a:off x="358775" y="-98839"/>
            <a:ext cx="10515600" cy="1205057"/>
          </a:xfrm>
        </p:spPr>
        <p:txBody>
          <a:bodyPr/>
          <a:lstStyle/>
          <a:p>
            <a:r>
              <a:rPr lang="en-US" dirty="0"/>
              <a:t>Public Health Implications</a:t>
            </a:r>
          </a:p>
        </p:txBody>
      </p:sp>
      <p:sp>
        <p:nvSpPr>
          <p:cNvPr id="5" name="Content Placeholder 5">
            <a:extLst>
              <a:ext uri="{FF2B5EF4-FFF2-40B4-BE49-F238E27FC236}">
                <a16:creationId xmlns:a16="http://schemas.microsoft.com/office/drawing/2014/main" id="{D7D7508B-DED8-4940-9095-5EE6B689E75A}"/>
              </a:ext>
            </a:extLst>
          </p:cNvPr>
          <p:cNvSpPr txBox="1">
            <a:spLocks/>
          </p:cNvSpPr>
          <p:nvPr/>
        </p:nvSpPr>
        <p:spPr>
          <a:xfrm>
            <a:off x="447778" y="1652912"/>
            <a:ext cx="10259552" cy="4838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Increase in alcohol consumption</a:t>
            </a:r>
          </a:p>
          <a:p>
            <a:r>
              <a:rPr lang="en-US" dirty="0"/>
              <a:t>Initial signs of increase in intimate partner violence due to more drinking at home</a:t>
            </a:r>
          </a:p>
          <a:p>
            <a:pPr lvl="1"/>
            <a:r>
              <a:rPr lang="en-US" spc="64" dirty="0"/>
              <a:t>18 of 22 police departments surveyed by NBC News reported an increase in domestic violence calls in March</a:t>
            </a:r>
          </a:p>
          <a:p>
            <a:r>
              <a:rPr lang="en-US" spc="64" dirty="0"/>
              <a:t>Confinement, unemployment, economic instability and alcohol consumption increase risk of child abuse</a:t>
            </a:r>
          </a:p>
          <a:p>
            <a:r>
              <a:rPr lang="en-US" spc="64" dirty="0"/>
              <a:t>Increased consumption means likely increase in all alcohol harms, including FASD</a:t>
            </a:r>
          </a:p>
          <a:p>
            <a:pPr lvl="1"/>
            <a:endParaRPr lang="en-US" dirty="0"/>
          </a:p>
          <a:p>
            <a:endParaRPr lang="en-US" dirty="0"/>
          </a:p>
          <a:p>
            <a:endParaRPr lang="en-US" dirty="0"/>
          </a:p>
          <a:p>
            <a:pPr lvl="1"/>
            <a:endParaRPr lang="en-US" dirty="0"/>
          </a:p>
          <a:p>
            <a:pPr lvl="1"/>
            <a:endParaRPr lang="en-US" dirty="0"/>
          </a:p>
        </p:txBody>
      </p:sp>
    </p:spTree>
    <p:extLst>
      <p:ext uri="{BB962C8B-B14F-4D97-AF65-F5344CB8AC3E}">
        <p14:creationId xmlns:p14="http://schemas.microsoft.com/office/powerpoint/2010/main" val="2936877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Overview</a:t>
            </a:r>
          </a:p>
        </p:txBody>
      </p:sp>
      <p:sp>
        <p:nvSpPr>
          <p:cNvPr id="4" name="Content Placeholder 3"/>
          <p:cNvSpPr>
            <a:spLocks noGrp="1"/>
          </p:cNvSpPr>
          <p:nvPr>
            <p:ph idx="1"/>
          </p:nvPr>
        </p:nvSpPr>
        <p:spPr/>
        <p:txBody>
          <a:bodyPr/>
          <a:lstStyle/>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a:t>The US Alcohol Policy Alliance</a:t>
            </a:r>
          </a:p>
          <a:p>
            <a:pPr marL="571500" indent="-571500">
              <a:buFont typeface="Arial" panose="020B0604020202020204" pitchFamily="34" charset="0"/>
              <a:buChar char="•"/>
            </a:pPr>
            <a:r>
              <a:rPr lang="en-US" dirty="0"/>
              <a:t>Current Landscape: Deregulation</a:t>
            </a:r>
          </a:p>
          <a:p>
            <a:pPr marL="571500" indent="-571500">
              <a:buFont typeface="Arial" panose="020B0604020202020204" pitchFamily="34" charset="0"/>
              <a:buChar char="•"/>
            </a:pPr>
            <a:r>
              <a:rPr lang="en-US" dirty="0"/>
              <a:t>Alcohol Advertising During COVID-19</a:t>
            </a:r>
          </a:p>
          <a:p>
            <a:pPr marL="571500" indent="-571500">
              <a:buFont typeface="Arial" panose="020B0604020202020204" pitchFamily="34" charset="0"/>
              <a:buChar char="•"/>
            </a:pPr>
            <a:r>
              <a:rPr lang="en-US" dirty="0"/>
              <a:t>Public Health and Environmental Strategies</a:t>
            </a:r>
          </a:p>
          <a:p>
            <a:pPr marL="571500" indent="-571500">
              <a:buFont typeface="Arial" panose="020B0604020202020204" pitchFamily="34" charset="0"/>
              <a:buChar char="•"/>
            </a:pPr>
            <a:r>
              <a:rPr lang="en-US" dirty="0"/>
              <a:t>The 4 P’s</a:t>
            </a:r>
          </a:p>
          <a:p>
            <a:pPr marL="571500" indent="-571500">
              <a:buFont typeface="Arial" panose="020B0604020202020204" pitchFamily="34" charset="0"/>
              <a:buChar char="•"/>
            </a:pPr>
            <a:r>
              <a:rPr lang="en-US" dirty="0"/>
              <a:t>Taking Action</a:t>
            </a:r>
          </a:p>
        </p:txBody>
      </p:sp>
    </p:spTree>
    <p:extLst>
      <p:ext uri="{BB962C8B-B14F-4D97-AF65-F5344CB8AC3E}">
        <p14:creationId xmlns:p14="http://schemas.microsoft.com/office/powerpoint/2010/main" val="3615794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Public Health Model</a:t>
            </a:r>
          </a:p>
        </p:txBody>
      </p:sp>
      <p:sp>
        <p:nvSpPr>
          <p:cNvPr id="6" name="Content Placeholder 5"/>
          <p:cNvSpPr>
            <a:spLocks noGrp="1"/>
          </p:cNvSpPr>
          <p:nvPr>
            <p:ph idx="1"/>
          </p:nvPr>
        </p:nvSpPr>
        <p:spPr/>
        <p:txBody>
          <a:bodyPr>
            <a:normAutofit fontScale="85000" lnSpcReduction="20000"/>
          </a:bodyPr>
          <a:lstStyle/>
          <a:p>
            <a:endParaRPr lang="en-US" dirty="0"/>
          </a:p>
          <a:p>
            <a:r>
              <a:rPr lang="en-US" dirty="0"/>
              <a:t>Who is familiar? </a:t>
            </a:r>
          </a:p>
          <a:p>
            <a:pPr marL="1028700" lvl="1" indent="-571500">
              <a:buFont typeface="+mj-lt"/>
              <a:buAutoNum type="alphaUcPeriod"/>
            </a:pPr>
            <a:r>
              <a:rPr lang="en-US" dirty="0"/>
              <a:t>Very, </a:t>
            </a:r>
          </a:p>
          <a:p>
            <a:pPr marL="1028700" lvl="1" indent="-571500">
              <a:buFont typeface="+mj-lt"/>
              <a:buAutoNum type="alphaUcPeriod"/>
            </a:pPr>
            <a:r>
              <a:rPr lang="en-US" dirty="0"/>
              <a:t>somewhat, </a:t>
            </a:r>
          </a:p>
          <a:p>
            <a:pPr marL="1028700" lvl="1" indent="-571500">
              <a:buFont typeface="+mj-lt"/>
              <a:buAutoNum type="alphaUcPeriod"/>
            </a:pPr>
            <a:r>
              <a:rPr lang="en-US" dirty="0"/>
              <a:t>a little, </a:t>
            </a:r>
          </a:p>
          <a:p>
            <a:pPr marL="1028700" lvl="1" indent="-571500">
              <a:buFont typeface="+mj-lt"/>
              <a:buAutoNum type="alphaUcPeriod"/>
            </a:pPr>
            <a:r>
              <a:rPr lang="en-US" dirty="0"/>
              <a:t>not at all</a:t>
            </a:r>
          </a:p>
          <a:p>
            <a:r>
              <a:rPr lang="en-US" dirty="0"/>
              <a:t>Whose organizational members are familiar? </a:t>
            </a:r>
          </a:p>
          <a:p>
            <a:pPr marL="1028700" lvl="1" indent="-571500">
              <a:buFont typeface="+mj-lt"/>
              <a:buAutoNum type="alphaUcPeriod"/>
            </a:pPr>
            <a:r>
              <a:rPr lang="en-US" dirty="0"/>
              <a:t>Very, </a:t>
            </a:r>
          </a:p>
          <a:p>
            <a:pPr marL="1028700" lvl="1" indent="-571500">
              <a:buFont typeface="+mj-lt"/>
              <a:buAutoNum type="alphaUcPeriod"/>
            </a:pPr>
            <a:r>
              <a:rPr lang="en-US" dirty="0"/>
              <a:t>somewhat, </a:t>
            </a:r>
          </a:p>
          <a:p>
            <a:pPr marL="1028700" lvl="1" indent="-571500">
              <a:buFont typeface="+mj-lt"/>
              <a:buAutoNum type="alphaUcPeriod"/>
            </a:pPr>
            <a:r>
              <a:rPr lang="en-US" dirty="0"/>
              <a:t>a little, </a:t>
            </a:r>
          </a:p>
          <a:p>
            <a:pPr marL="1028700" lvl="1" indent="-571500">
              <a:buFont typeface="+mj-lt"/>
              <a:buAutoNum type="alphaUcPeriod"/>
            </a:pPr>
            <a:r>
              <a:rPr lang="en-US" dirty="0"/>
              <a:t>not at all</a:t>
            </a:r>
          </a:p>
          <a:p>
            <a:endParaRPr lang="en-US" dirty="0"/>
          </a:p>
          <a:p>
            <a:endParaRPr lang="en-US" dirty="0"/>
          </a:p>
        </p:txBody>
      </p:sp>
    </p:spTree>
    <p:extLst>
      <p:ext uri="{BB962C8B-B14F-4D97-AF65-F5344CB8AC3E}">
        <p14:creationId xmlns:p14="http://schemas.microsoft.com/office/powerpoint/2010/main" val="2013690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706624" y="36576"/>
            <a:ext cx="11069619" cy="1000124"/>
          </a:xfrm>
          <a:prstGeom prst="rect">
            <a:avLst/>
          </a:prstGeom>
        </p:spPr>
        <p:txBody>
          <a:bodyPr anchor="ctr">
            <a:noAutofit/>
            <a:scene3d>
              <a:camera prst="orthographicFront"/>
              <a:lightRig rig="soft" dir="t"/>
            </a:scene3d>
            <a:sp3d prstMaterial="softEdge">
              <a:bevelT w="25400" h="25400"/>
            </a:sp3d>
          </a:bodyPr>
          <a:lstStyle/>
          <a:p>
            <a:pPr eaLnBrk="1" fontAlgn="auto" hangingPunct="1">
              <a:spcAft>
                <a:spcPts val="0"/>
              </a:spcAft>
              <a:defRPr/>
            </a:pPr>
            <a:br>
              <a:rPr lang="en-US" sz="4000" i="1" dirty="0">
                <a:solidFill>
                  <a:srgbClr val="FFFF00"/>
                </a:solidFill>
                <a:effectLst/>
                <a:latin typeface="+mj-lt"/>
              </a:rPr>
            </a:br>
            <a:r>
              <a:rPr lang="en-US" sz="4000" dirty="0">
                <a:solidFill>
                  <a:srgbClr val="FFFF00"/>
                </a:solidFill>
                <a:effectLst/>
                <a:latin typeface="+mj-lt"/>
              </a:rPr>
              <a:t> </a:t>
            </a:r>
            <a:r>
              <a:rPr lang="en-US" sz="4800" b="1" dirty="0">
                <a:effectLst/>
                <a:latin typeface="+mj-lt"/>
              </a:rPr>
              <a:t>Public</a:t>
            </a:r>
            <a:r>
              <a:rPr lang="en-US" sz="4800" dirty="0">
                <a:effectLst/>
                <a:latin typeface="+mj-lt"/>
              </a:rPr>
              <a:t> </a:t>
            </a:r>
            <a:r>
              <a:rPr lang="en-US" sz="4800" b="1" dirty="0">
                <a:effectLst/>
                <a:latin typeface="+mj-lt"/>
              </a:rPr>
              <a:t>Health Model</a:t>
            </a:r>
            <a:endParaRPr lang="en-US" sz="4800" b="1" i="1" dirty="0">
              <a:effectLst/>
              <a:latin typeface="+mj-lt"/>
            </a:endParaRPr>
          </a:p>
        </p:txBody>
      </p:sp>
      <p:sp>
        <p:nvSpPr>
          <p:cNvPr id="6" name="Slide Number Placeholder 5"/>
          <p:cNvSpPr>
            <a:spLocks noGrp="1"/>
          </p:cNvSpPr>
          <p:nvPr>
            <p:ph type="sldNum" sz="quarter" idx="11"/>
          </p:nvPr>
        </p:nvSpPr>
        <p:spPr>
          <a:xfrm>
            <a:off x="11529484" y="6408739"/>
            <a:ext cx="488949" cy="365125"/>
          </a:xfrm>
          <a:prstGeom prst="rect">
            <a:avLst/>
          </a:prstGeom>
        </p:spPr>
        <p:txBody>
          <a:bodyPr anchor="b"/>
          <a:lstStyle/>
          <a:p>
            <a:pPr algn="r" fontAlgn="auto">
              <a:spcBef>
                <a:spcPts val="0"/>
              </a:spcBef>
              <a:spcAft>
                <a:spcPts val="0"/>
              </a:spcAft>
              <a:buClrTx/>
              <a:buSzTx/>
              <a:buFontTx/>
              <a:buNone/>
              <a:defRPr/>
            </a:pPr>
            <a:fld id="{C3AD2CE9-2ED3-4177-A679-8D493CA7169C}" type="slidenum">
              <a:rPr lang="en-US" sz="1000">
                <a:latin typeface="+mn-lt"/>
              </a:rPr>
              <a:pPr algn="r" fontAlgn="auto">
                <a:spcBef>
                  <a:spcPts val="0"/>
                </a:spcBef>
                <a:spcAft>
                  <a:spcPts val="0"/>
                </a:spcAft>
                <a:buClrTx/>
                <a:buSzTx/>
                <a:buFontTx/>
                <a:buNone/>
                <a:defRPr/>
              </a:pPr>
              <a:t>21</a:t>
            </a:fld>
            <a:endParaRPr lang="en-US" sz="1000" dirty="0">
              <a:latin typeface="+mn-lt"/>
            </a:endParaRPr>
          </a:p>
        </p:txBody>
      </p:sp>
      <p:sp>
        <p:nvSpPr>
          <p:cNvPr id="14339" name="Text Box 4"/>
          <p:cNvSpPr txBox="1">
            <a:spLocks noChangeArrowheads="1"/>
          </p:cNvSpPr>
          <p:nvPr/>
        </p:nvSpPr>
        <p:spPr bwMode="auto">
          <a:xfrm>
            <a:off x="203200" y="1430337"/>
            <a:ext cx="121920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Lucida Sans Unicode" pitchFamily="34" charset="0"/>
              </a:defRPr>
            </a:lvl1pPr>
            <a:lvl2pPr marL="742950" indent="-285750" eaLnBrk="0" hangingPunct="0">
              <a:defRPr sz="2700">
                <a:solidFill>
                  <a:schemeClr val="tx1"/>
                </a:solidFill>
                <a:latin typeface="Lucida Sans Unicode" pitchFamily="34" charset="0"/>
              </a:defRPr>
            </a:lvl2pPr>
            <a:lvl3pPr marL="1143000" indent="-228600" eaLnBrk="0" hangingPunct="0">
              <a:defRPr sz="2700">
                <a:solidFill>
                  <a:schemeClr val="tx1"/>
                </a:solidFill>
                <a:latin typeface="Lucida Sans Unicode" pitchFamily="34" charset="0"/>
              </a:defRPr>
            </a:lvl3pPr>
            <a:lvl4pPr marL="1600200" indent="-228600" eaLnBrk="0" hangingPunct="0">
              <a:defRPr sz="2700">
                <a:solidFill>
                  <a:schemeClr val="tx1"/>
                </a:solidFill>
                <a:latin typeface="Lucida Sans Unicode" pitchFamily="34" charset="0"/>
              </a:defRPr>
            </a:lvl4pPr>
            <a:lvl5pPr marL="2057400" indent="-228600" eaLnBrk="0" hangingPunct="0">
              <a:defRPr sz="2700">
                <a:solidFill>
                  <a:schemeClr val="tx1"/>
                </a:solidFill>
                <a:latin typeface="Lucida Sans Unicode" pitchFamily="34" charset="0"/>
              </a:defRPr>
            </a:lvl5pPr>
            <a:lvl6pPr marL="2514600" indent="-228600" eaLnBrk="0" fontAlgn="base" hangingPunct="0">
              <a:spcBef>
                <a:spcPts val="400"/>
              </a:spcBef>
              <a:spcAft>
                <a:spcPct val="0"/>
              </a:spcAft>
              <a:buClr>
                <a:schemeClr val="accent1"/>
              </a:buClr>
              <a:buSzPct val="68000"/>
              <a:buFont typeface="Wingdings 3" pitchFamily="18" charset="2"/>
              <a:buChar char=""/>
              <a:defRPr sz="2700">
                <a:solidFill>
                  <a:schemeClr val="tx1"/>
                </a:solidFill>
                <a:latin typeface="Lucida Sans Unicode" pitchFamily="34" charset="0"/>
              </a:defRPr>
            </a:lvl6pPr>
            <a:lvl7pPr marL="2971800" indent="-228600" eaLnBrk="0" fontAlgn="base" hangingPunct="0">
              <a:spcBef>
                <a:spcPts val="400"/>
              </a:spcBef>
              <a:spcAft>
                <a:spcPct val="0"/>
              </a:spcAft>
              <a:buClr>
                <a:schemeClr val="accent1"/>
              </a:buClr>
              <a:buSzPct val="68000"/>
              <a:buFont typeface="Wingdings 3" pitchFamily="18" charset="2"/>
              <a:buChar char=""/>
              <a:defRPr sz="2700">
                <a:solidFill>
                  <a:schemeClr val="tx1"/>
                </a:solidFill>
                <a:latin typeface="Lucida Sans Unicode" pitchFamily="34" charset="0"/>
              </a:defRPr>
            </a:lvl7pPr>
            <a:lvl8pPr marL="3429000" indent="-228600" eaLnBrk="0" fontAlgn="base" hangingPunct="0">
              <a:spcBef>
                <a:spcPts val="400"/>
              </a:spcBef>
              <a:spcAft>
                <a:spcPct val="0"/>
              </a:spcAft>
              <a:buClr>
                <a:schemeClr val="accent1"/>
              </a:buClr>
              <a:buSzPct val="68000"/>
              <a:buFont typeface="Wingdings 3" pitchFamily="18" charset="2"/>
              <a:buChar char=""/>
              <a:defRPr sz="2700">
                <a:solidFill>
                  <a:schemeClr val="tx1"/>
                </a:solidFill>
                <a:latin typeface="Lucida Sans Unicode" pitchFamily="34" charset="0"/>
              </a:defRPr>
            </a:lvl8pPr>
            <a:lvl9pPr marL="3886200" indent="-228600" eaLnBrk="0" fontAlgn="base" hangingPunct="0">
              <a:spcBef>
                <a:spcPts val="400"/>
              </a:spcBef>
              <a:spcAft>
                <a:spcPct val="0"/>
              </a:spcAft>
              <a:buClr>
                <a:schemeClr val="accent1"/>
              </a:buClr>
              <a:buSzPct val="68000"/>
              <a:buFont typeface="Wingdings 3" pitchFamily="18" charset="2"/>
              <a:buChar char=""/>
              <a:defRPr sz="2700">
                <a:solidFill>
                  <a:schemeClr val="tx1"/>
                </a:solidFill>
                <a:latin typeface="Lucida Sans Unicode" pitchFamily="34" charset="0"/>
              </a:defRPr>
            </a:lvl9pPr>
          </a:lstStyle>
          <a:p>
            <a:pPr eaLnBrk="1" hangingPunct="1">
              <a:spcBef>
                <a:spcPct val="0"/>
              </a:spcBef>
              <a:buClrTx/>
              <a:buSzTx/>
              <a:buFontTx/>
              <a:buNone/>
            </a:pPr>
            <a:r>
              <a:rPr lang="en-US" sz="3600" b="1" dirty="0">
                <a:solidFill>
                  <a:srgbClr val="FF0000"/>
                </a:solidFill>
                <a:latin typeface="Arial Narrow" pitchFamily="34" charset="0"/>
              </a:rPr>
              <a:t>	</a:t>
            </a:r>
            <a:r>
              <a:rPr lang="en-US" sz="3200" b="1" dirty="0"/>
              <a:t>     </a:t>
            </a:r>
          </a:p>
          <a:p>
            <a:pPr eaLnBrk="1" hangingPunct="1">
              <a:spcBef>
                <a:spcPct val="0"/>
              </a:spcBef>
              <a:buClrTx/>
              <a:buSzTx/>
              <a:buFontTx/>
              <a:buNone/>
            </a:pPr>
            <a:r>
              <a:rPr lang="en-US" sz="3200" b="1" dirty="0"/>
              <a:t>		   </a:t>
            </a:r>
            <a:r>
              <a:rPr lang="en-US" sz="2400" dirty="0">
                <a:latin typeface="Arial" pitchFamily="34" charset="0"/>
                <a:cs typeface="Arial" pitchFamily="34" charset="0"/>
              </a:rPr>
              <a:t>Host (Individual)</a:t>
            </a:r>
          </a:p>
          <a:p>
            <a:pPr eaLnBrk="1" hangingPunct="1">
              <a:spcBef>
                <a:spcPct val="0"/>
              </a:spcBef>
              <a:buClrTx/>
              <a:buSzTx/>
              <a:buFontTx/>
              <a:buNone/>
            </a:pPr>
            <a:endParaRPr lang="en-US" sz="2400" dirty="0">
              <a:solidFill>
                <a:srgbClr val="FF0000"/>
              </a:solidFill>
              <a:latin typeface="Arial" pitchFamily="34" charset="0"/>
              <a:cs typeface="Arial" pitchFamily="34" charset="0"/>
            </a:endParaRPr>
          </a:p>
          <a:p>
            <a:pPr eaLnBrk="1" hangingPunct="1">
              <a:spcBef>
                <a:spcPct val="0"/>
              </a:spcBef>
              <a:buClrTx/>
              <a:buSzTx/>
              <a:buFontTx/>
              <a:buNone/>
            </a:pPr>
            <a:r>
              <a:rPr lang="en-US" sz="2400" dirty="0">
                <a:solidFill>
                  <a:srgbClr val="FF0000"/>
                </a:solidFill>
                <a:latin typeface="Arial" pitchFamily="34" charset="0"/>
                <a:cs typeface="Arial" pitchFamily="34" charset="0"/>
              </a:rPr>
              <a:t>   </a:t>
            </a:r>
          </a:p>
          <a:p>
            <a:pPr eaLnBrk="1" hangingPunct="1">
              <a:spcBef>
                <a:spcPct val="0"/>
              </a:spcBef>
              <a:buClrTx/>
              <a:buSzTx/>
              <a:buFontTx/>
              <a:buNone/>
            </a:pPr>
            <a:r>
              <a:rPr lang="en-US" sz="2400" dirty="0">
                <a:solidFill>
                  <a:srgbClr val="FF0000"/>
                </a:solidFill>
                <a:latin typeface="Arial" pitchFamily="34" charset="0"/>
                <a:cs typeface="Arial" pitchFamily="34" charset="0"/>
              </a:rPr>
              <a:t>	</a:t>
            </a:r>
          </a:p>
          <a:p>
            <a:pPr eaLnBrk="1" hangingPunct="1">
              <a:spcBef>
                <a:spcPct val="0"/>
              </a:spcBef>
              <a:buClrTx/>
              <a:buSzTx/>
              <a:buFontTx/>
              <a:buNone/>
            </a:pPr>
            <a:r>
              <a:rPr lang="en-US" sz="2400" dirty="0">
                <a:solidFill>
                  <a:srgbClr val="FF0000"/>
                </a:solidFill>
                <a:latin typeface="Arial" pitchFamily="34" charset="0"/>
                <a:cs typeface="Arial" pitchFamily="34" charset="0"/>
              </a:rPr>
              <a:t>    </a:t>
            </a:r>
          </a:p>
          <a:p>
            <a:pPr eaLnBrk="1" hangingPunct="1">
              <a:spcBef>
                <a:spcPct val="0"/>
              </a:spcBef>
              <a:buClrTx/>
              <a:buSzTx/>
              <a:buFontTx/>
              <a:buNone/>
            </a:pPr>
            <a:r>
              <a:rPr lang="en-US" sz="2400" dirty="0">
                <a:latin typeface="Arial" pitchFamily="34" charset="0"/>
                <a:cs typeface="Arial" pitchFamily="34" charset="0"/>
              </a:rPr>
              <a:t>     </a:t>
            </a:r>
          </a:p>
          <a:p>
            <a:pPr eaLnBrk="1" hangingPunct="1">
              <a:spcBef>
                <a:spcPct val="0"/>
              </a:spcBef>
              <a:buClrTx/>
              <a:buSzTx/>
              <a:buFontTx/>
              <a:buNone/>
            </a:pPr>
            <a:r>
              <a:rPr lang="en-US" sz="2400" dirty="0">
                <a:latin typeface="Arial" pitchFamily="34" charset="0"/>
                <a:cs typeface="Arial" pitchFamily="34" charset="0"/>
              </a:rPr>
              <a:t>      Agent				     Environment </a:t>
            </a:r>
          </a:p>
          <a:p>
            <a:pPr eaLnBrk="1" hangingPunct="1">
              <a:spcBef>
                <a:spcPct val="0"/>
              </a:spcBef>
              <a:buClrTx/>
              <a:buSzTx/>
              <a:buFontTx/>
              <a:buNone/>
            </a:pPr>
            <a:r>
              <a:rPr lang="en-US" sz="2400" dirty="0">
                <a:latin typeface="Arial" pitchFamily="34" charset="0"/>
                <a:cs typeface="Arial" pitchFamily="34" charset="0"/>
              </a:rPr>
              <a:t>     (AOD)				     (Locations, Settings, </a:t>
            </a:r>
          </a:p>
          <a:p>
            <a:pPr eaLnBrk="1" hangingPunct="1">
              <a:spcBef>
                <a:spcPct val="0"/>
              </a:spcBef>
              <a:buClrTx/>
              <a:buSzTx/>
              <a:buFontTx/>
              <a:buNone/>
            </a:pPr>
            <a:r>
              <a:rPr lang="en-US" sz="2400" dirty="0">
                <a:latin typeface="Arial" pitchFamily="34" charset="0"/>
                <a:cs typeface="Arial" pitchFamily="34" charset="0"/>
              </a:rPr>
              <a:t>					     Normative Culture)</a:t>
            </a:r>
          </a:p>
          <a:p>
            <a:pPr eaLnBrk="1" hangingPunct="1">
              <a:spcBef>
                <a:spcPct val="0"/>
              </a:spcBef>
              <a:buClrTx/>
              <a:buSzTx/>
              <a:buFontTx/>
              <a:buNone/>
            </a:pPr>
            <a:endParaRPr lang="en-US" sz="3200" dirty="0"/>
          </a:p>
          <a:p>
            <a:pPr eaLnBrk="1" hangingPunct="1">
              <a:spcBef>
                <a:spcPct val="0"/>
              </a:spcBef>
              <a:buClrTx/>
              <a:buSzTx/>
              <a:buFontTx/>
              <a:buNone/>
            </a:pPr>
            <a:endParaRPr lang="en-US" sz="2800" dirty="0"/>
          </a:p>
          <a:p>
            <a:pPr eaLnBrk="1" hangingPunct="1">
              <a:spcBef>
                <a:spcPct val="0"/>
              </a:spcBef>
              <a:buClrTx/>
              <a:buSzTx/>
              <a:buFontTx/>
              <a:buNone/>
            </a:pPr>
            <a:endParaRPr lang="en-US" sz="2000" dirty="0"/>
          </a:p>
        </p:txBody>
      </p:sp>
      <p:sp>
        <p:nvSpPr>
          <p:cNvPr id="14340" name="AutoShape 5"/>
          <p:cNvSpPr>
            <a:spLocks noChangeArrowheads="1"/>
          </p:cNvSpPr>
          <p:nvPr/>
        </p:nvSpPr>
        <p:spPr bwMode="auto">
          <a:xfrm>
            <a:off x="1529644" y="2452893"/>
            <a:ext cx="3860800" cy="2133600"/>
          </a:xfrm>
          <a:prstGeom prst="triangle">
            <a:avLst>
              <a:gd name="adj" fmla="val 50000"/>
            </a:avLst>
          </a:prstGeom>
          <a:solidFill>
            <a:schemeClr val="accent1"/>
          </a:solidFill>
          <a:ln w="9525">
            <a:solidFill>
              <a:schemeClr val="tx1"/>
            </a:solidFill>
            <a:miter lim="800000"/>
            <a:headEnd/>
            <a:tailEnd/>
          </a:ln>
        </p:spPr>
        <p:txBody>
          <a:bodyPr wrap="none" anchor="ctr"/>
          <a:lstStyle/>
          <a:p>
            <a:pPr>
              <a:spcBef>
                <a:spcPct val="0"/>
              </a:spcBef>
              <a:buClrTx/>
              <a:buSzTx/>
              <a:buFontTx/>
              <a:buNone/>
            </a:pPr>
            <a:endParaRPr lang="en-US" sz="1800" dirty="0"/>
          </a:p>
        </p:txBody>
      </p:sp>
      <p:sp>
        <p:nvSpPr>
          <p:cNvPr id="14341" name="TextBox 4"/>
          <p:cNvSpPr txBox="1">
            <a:spLocks noChangeArrowheads="1"/>
          </p:cNvSpPr>
          <p:nvPr/>
        </p:nvSpPr>
        <p:spPr bwMode="auto">
          <a:xfrm>
            <a:off x="711200" y="5943600"/>
            <a:ext cx="1117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Lucida Sans Unicode" pitchFamily="34" charset="0"/>
              </a:defRPr>
            </a:lvl1pPr>
            <a:lvl2pPr marL="742950" indent="-285750" eaLnBrk="0" hangingPunct="0">
              <a:defRPr sz="2700">
                <a:solidFill>
                  <a:schemeClr val="tx1"/>
                </a:solidFill>
                <a:latin typeface="Lucida Sans Unicode" pitchFamily="34" charset="0"/>
              </a:defRPr>
            </a:lvl2pPr>
            <a:lvl3pPr marL="1143000" indent="-228600" eaLnBrk="0" hangingPunct="0">
              <a:defRPr sz="2700">
                <a:solidFill>
                  <a:schemeClr val="tx1"/>
                </a:solidFill>
                <a:latin typeface="Lucida Sans Unicode" pitchFamily="34" charset="0"/>
              </a:defRPr>
            </a:lvl3pPr>
            <a:lvl4pPr marL="1600200" indent="-228600" eaLnBrk="0" hangingPunct="0">
              <a:defRPr sz="2700">
                <a:solidFill>
                  <a:schemeClr val="tx1"/>
                </a:solidFill>
                <a:latin typeface="Lucida Sans Unicode" pitchFamily="34" charset="0"/>
              </a:defRPr>
            </a:lvl4pPr>
            <a:lvl5pPr marL="2057400" indent="-228600" eaLnBrk="0" hangingPunct="0">
              <a:defRPr sz="2700">
                <a:solidFill>
                  <a:schemeClr val="tx1"/>
                </a:solidFill>
                <a:latin typeface="Lucida Sans Unicode" pitchFamily="34" charset="0"/>
              </a:defRPr>
            </a:lvl5pPr>
            <a:lvl6pPr marL="2514600" indent="-228600" eaLnBrk="0" fontAlgn="base" hangingPunct="0">
              <a:spcBef>
                <a:spcPts val="400"/>
              </a:spcBef>
              <a:spcAft>
                <a:spcPct val="0"/>
              </a:spcAft>
              <a:buClr>
                <a:schemeClr val="accent1"/>
              </a:buClr>
              <a:buSzPct val="68000"/>
              <a:buFont typeface="Wingdings 3" pitchFamily="18" charset="2"/>
              <a:buChar char=""/>
              <a:defRPr sz="2700">
                <a:solidFill>
                  <a:schemeClr val="tx1"/>
                </a:solidFill>
                <a:latin typeface="Lucida Sans Unicode" pitchFamily="34" charset="0"/>
              </a:defRPr>
            </a:lvl6pPr>
            <a:lvl7pPr marL="2971800" indent="-228600" eaLnBrk="0" fontAlgn="base" hangingPunct="0">
              <a:spcBef>
                <a:spcPts val="400"/>
              </a:spcBef>
              <a:spcAft>
                <a:spcPct val="0"/>
              </a:spcAft>
              <a:buClr>
                <a:schemeClr val="accent1"/>
              </a:buClr>
              <a:buSzPct val="68000"/>
              <a:buFont typeface="Wingdings 3" pitchFamily="18" charset="2"/>
              <a:buChar char=""/>
              <a:defRPr sz="2700">
                <a:solidFill>
                  <a:schemeClr val="tx1"/>
                </a:solidFill>
                <a:latin typeface="Lucida Sans Unicode" pitchFamily="34" charset="0"/>
              </a:defRPr>
            </a:lvl7pPr>
            <a:lvl8pPr marL="3429000" indent="-228600" eaLnBrk="0" fontAlgn="base" hangingPunct="0">
              <a:spcBef>
                <a:spcPts val="400"/>
              </a:spcBef>
              <a:spcAft>
                <a:spcPct val="0"/>
              </a:spcAft>
              <a:buClr>
                <a:schemeClr val="accent1"/>
              </a:buClr>
              <a:buSzPct val="68000"/>
              <a:buFont typeface="Wingdings 3" pitchFamily="18" charset="2"/>
              <a:buChar char=""/>
              <a:defRPr sz="2700">
                <a:solidFill>
                  <a:schemeClr val="tx1"/>
                </a:solidFill>
                <a:latin typeface="Lucida Sans Unicode" pitchFamily="34" charset="0"/>
              </a:defRPr>
            </a:lvl8pPr>
            <a:lvl9pPr marL="3886200" indent="-228600" eaLnBrk="0" fontAlgn="base" hangingPunct="0">
              <a:spcBef>
                <a:spcPts val="400"/>
              </a:spcBef>
              <a:spcAft>
                <a:spcPct val="0"/>
              </a:spcAft>
              <a:buClr>
                <a:schemeClr val="accent1"/>
              </a:buClr>
              <a:buSzPct val="68000"/>
              <a:buFont typeface="Wingdings 3" pitchFamily="18" charset="2"/>
              <a:buChar char=""/>
              <a:defRPr sz="2700">
                <a:solidFill>
                  <a:schemeClr val="tx1"/>
                </a:solidFill>
                <a:latin typeface="Lucida Sans Unicode" pitchFamily="34" charset="0"/>
              </a:defRPr>
            </a:lvl9pPr>
          </a:lstStyle>
          <a:p>
            <a:pPr eaLnBrk="1" hangingPunct="1">
              <a:spcBef>
                <a:spcPct val="0"/>
              </a:spcBef>
              <a:buClrTx/>
              <a:buSzTx/>
              <a:buFontTx/>
              <a:buNone/>
            </a:pPr>
            <a:r>
              <a:rPr lang="en-US" sz="2400" b="1" i="1" dirty="0"/>
              <a:t>Problems develop from the  </a:t>
            </a:r>
            <a:r>
              <a:rPr lang="en-US" sz="2400" b="1" i="1" u="sng" dirty="0"/>
              <a:t>interaction</a:t>
            </a:r>
            <a:r>
              <a:rPr lang="en-US" sz="2400" b="1" i="1" dirty="0"/>
              <a:t> of 3 things</a:t>
            </a:r>
            <a:endParaRPr lang="en-US" sz="2400" b="1" i="1" dirty="0">
              <a:latin typeface="Arial" pitchFamily="34" charset="0"/>
            </a:endParaRPr>
          </a:p>
        </p:txBody>
      </p:sp>
      <p:sp>
        <p:nvSpPr>
          <p:cNvPr id="7" name="Line 4"/>
          <p:cNvSpPr>
            <a:spLocks noChangeShapeType="1"/>
          </p:cNvSpPr>
          <p:nvPr/>
        </p:nvSpPr>
        <p:spPr bwMode="auto">
          <a:xfrm>
            <a:off x="0" y="1476057"/>
            <a:ext cx="11277600" cy="0"/>
          </a:xfrm>
          <a:prstGeom prst="line">
            <a:avLst/>
          </a:prstGeom>
          <a:noFill/>
          <a:ln w="34925">
            <a:solidFill>
              <a:srgbClr val="CEA602"/>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3121446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6"/>
          <p:cNvSpPr txBox="1">
            <a:spLocks noChangeArrowheads="1"/>
          </p:cNvSpPr>
          <p:nvPr/>
        </p:nvSpPr>
        <p:spPr bwMode="auto">
          <a:xfrm>
            <a:off x="76201" y="6478588"/>
            <a:ext cx="35484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600" dirty="0">
                <a:latin typeface="Franklin Gothic Medium" pitchFamily="34" charset="0"/>
              </a:rPr>
              <a:t>Source: National Academy of Sciences</a:t>
            </a:r>
          </a:p>
        </p:txBody>
      </p:sp>
      <p:sp>
        <p:nvSpPr>
          <p:cNvPr id="19460" name="Text Box 9"/>
          <p:cNvSpPr txBox="1">
            <a:spLocks noChangeArrowheads="1"/>
          </p:cNvSpPr>
          <p:nvPr/>
        </p:nvSpPr>
        <p:spPr bwMode="auto">
          <a:xfrm>
            <a:off x="76200" y="457201"/>
            <a:ext cx="11887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4800" dirty="0">
                <a:latin typeface="+mj-lt"/>
              </a:rPr>
              <a:t>What the Science Says</a:t>
            </a:r>
          </a:p>
        </p:txBody>
      </p:sp>
      <p:grpSp>
        <p:nvGrpSpPr>
          <p:cNvPr id="11" name="Group 10"/>
          <p:cNvGrpSpPr/>
          <p:nvPr/>
        </p:nvGrpSpPr>
        <p:grpSpPr>
          <a:xfrm>
            <a:off x="76200" y="2286001"/>
            <a:ext cx="12090400" cy="4049711"/>
            <a:chOff x="76200" y="2060577"/>
            <a:chExt cx="9067800" cy="4049711"/>
          </a:xfrm>
        </p:grpSpPr>
        <p:sp>
          <p:nvSpPr>
            <p:cNvPr id="12" name="Rectangle 11"/>
            <p:cNvSpPr/>
            <p:nvPr/>
          </p:nvSpPr>
          <p:spPr>
            <a:xfrm>
              <a:off x="255589" y="2060577"/>
              <a:ext cx="2016125" cy="11350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bg1"/>
                  </a:solidFill>
                  <a:latin typeface="Helvetica" pitchFamily="34" charset="0"/>
                  <a:cs typeface="Helvetica" pitchFamily="34" charset="0"/>
                </a:rPr>
                <a:t>Increased  alcohol availability</a:t>
              </a:r>
            </a:p>
          </p:txBody>
        </p:sp>
        <p:cxnSp>
          <p:nvCxnSpPr>
            <p:cNvPr id="13" name="Straight Arrow Connector 12"/>
            <p:cNvCxnSpPr>
              <a:stCxn id="12" idx="3"/>
              <a:endCxn id="14" idx="1"/>
            </p:cNvCxnSpPr>
            <p:nvPr/>
          </p:nvCxnSpPr>
          <p:spPr>
            <a:xfrm flipV="1">
              <a:off x="2271714" y="2627313"/>
              <a:ext cx="815975" cy="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3087689" y="2060577"/>
              <a:ext cx="2251075" cy="11350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bg1"/>
                  </a:solidFill>
                  <a:latin typeface="Helvetica" pitchFamily="34" charset="0"/>
                  <a:cs typeface="Helvetica" pitchFamily="34" charset="0"/>
                </a:rPr>
                <a:t>Increased alcohol consumption</a:t>
              </a:r>
            </a:p>
          </p:txBody>
        </p:sp>
        <p:sp>
          <p:nvSpPr>
            <p:cNvPr id="15" name="Rectangle 14"/>
            <p:cNvSpPr/>
            <p:nvPr/>
          </p:nvSpPr>
          <p:spPr>
            <a:xfrm>
              <a:off x="6086476" y="2060577"/>
              <a:ext cx="2600325" cy="11350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bg1"/>
                  </a:solidFill>
                  <a:latin typeface="Helvetica" pitchFamily="34" charset="0"/>
                  <a:cs typeface="Helvetica" pitchFamily="34" charset="0"/>
                </a:rPr>
                <a:t>Increased public health/safety problems</a:t>
              </a:r>
            </a:p>
          </p:txBody>
        </p:sp>
        <p:sp>
          <p:nvSpPr>
            <p:cNvPr id="16" name="Curved Right Arrow 15"/>
            <p:cNvSpPr/>
            <p:nvPr/>
          </p:nvSpPr>
          <p:spPr>
            <a:xfrm rot="16200000">
              <a:off x="3946526" y="512763"/>
              <a:ext cx="1139825" cy="6505575"/>
            </a:xfrm>
            <a:prstGeom prst="curv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cxnSp>
          <p:nvCxnSpPr>
            <p:cNvPr id="17" name="Straight Arrow Connector 16"/>
            <p:cNvCxnSpPr>
              <a:stCxn id="14" idx="3"/>
            </p:cNvCxnSpPr>
            <p:nvPr/>
          </p:nvCxnSpPr>
          <p:spPr>
            <a:xfrm>
              <a:off x="5338763" y="2627313"/>
              <a:ext cx="747712" cy="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pic>
          <p:nvPicPr>
            <p:cNvPr id="18" name="Picture 5" descr="photos of alcohol out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600"/>
              <a:ext cx="906780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5421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316089" y="781755"/>
            <a:ext cx="11785600" cy="990600"/>
          </a:xfrm>
        </p:spPr>
        <p:txBody>
          <a:bodyPr wrap="square" numCol="1" anchorCtr="0" compatLnSpc="1">
            <a:prstTxWarp prst="textNoShape">
              <a:avLst/>
            </a:prstTxWarp>
            <a:normAutofit fontScale="90000"/>
          </a:bodyPr>
          <a:lstStyle/>
          <a:p>
            <a:pPr algn="ctr" eaLnBrk="1" hangingPunct="1"/>
            <a:r>
              <a:rPr lang="en-US" sz="4000" b="1" dirty="0">
                <a:effectLst/>
              </a:rPr>
              <a:t>What works:                                                              Reviews of the U.S. Research </a:t>
            </a:r>
            <a:r>
              <a:rPr lang="en-US" sz="4000" dirty="0"/>
              <a:t>L</a:t>
            </a:r>
            <a:r>
              <a:rPr lang="en-US" sz="4000" b="1" dirty="0">
                <a:effectLst/>
              </a:rPr>
              <a:t>iterature</a:t>
            </a:r>
          </a:p>
        </p:txBody>
      </p:sp>
      <p:pic>
        <p:nvPicPr>
          <p:cNvPr id="2048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493417"/>
            <a:ext cx="30734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2" descr="https://encrypted-tbn3.google.com/images?q=tbn:ANd9GcQBC0bd8rD2hzPi9h3TGbdCYbMl2iCpEGjOBkWDmcAn_pVlSv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2295" y="2493417"/>
            <a:ext cx="4586122" cy="3454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424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524000" y="15240"/>
            <a:ext cx="9448800" cy="1447800"/>
          </a:xfrm>
          <a:prstGeom prst="rect">
            <a:avLst/>
          </a:prstGeom>
        </p:spPr>
        <p:txBody>
          <a:bodyPr anchor="ctr">
            <a:normAutofit/>
            <a:scene3d>
              <a:camera prst="orthographicFront"/>
              <a:lightRig rig="soft" dir="t"/>
            </a:scene3d>
            <a:sp3d prstMaterial="softEdge">
              <a:bevelT w="25400" h="25400"/>
            </a:sp3d>
          </a:bodyPr>
          <a:lstStyle/>
          <a:p>
            <a:pPr eaLnBrk="1" fontAlgn="auto" hangingPunct="1">
              <a:spcAft>
                <a:spcPts val="0"/>
              </a:spcAft>
              <a:defRPr/>
            </a:pPr>
            <a:r>
              <a:rPr lang="en-US" sz="4000" b="1" dirty="0">
                <a:effectLst/>
                <a:latin typeface="+mj-lt"/>
              </a:rPr>
              <a:t>Environmental Approaches</a:t>
            </a:r>
            <a:endParaRPr lang="en-US" sz="4000" b="1" i="1" dirty="0">
              <a:effectLst/>
              <a:latin typeface="+mj-lt"/>
            </a:endParaRPr>
          </a:p>
        </p:txBody>
      </p:sp>
      <p:sp>
        <p:nvSpPr>
          <p:cNvPr id="5" name="Slide Number Placeholder 4"/>
          <p:cNvSpPr>
            <a:spLocks noGrp="1"/>
          </p:cNvSpPr>
          <p:nvPr>
            <p:ph type="sldNum" sz="quarter" idx="11"/>
          </p:nvPr>
        </p:nvSpPr>
        <p:spPr>
          <a:xfrm>
            <a:off x="11529484" y="6408739"/>
            <a:ext cx="488949" cy="365125"/>
          </a:xfrm>
          <a:prstGeom prst="rect">
            <a:avLst/>
          </a:prstGeom>
        </p:spPr>
        <p:txBody>
          <a:bodyPr anchor="b"/>
          <a:lstStyle/>
          <a:p>
            <a:pPr algn="r" fontAlgn="auto">
              <a:spcBef>
                <a:spcPts val="0"/>
              </a:spcBef>
              <a:spcAft>
                <a:spcPts val="0"/>
              </a:spcAft>
              <a:buClrTx/>
              <a:buSzTx/>
              <a:buFontTx/>
              <a:buNone/>
              <a:defRPr/>
            </a:pPr>
            <a:fld id="{C5DCAD12-E926-423D-AC89-743A5A7E7B00}" type="slidenum">
              <a:rPr lang="en-US" sz="1000">
                <a:latin typeface="+mn-lt"/>
              </a:rPr>
              <a:pPr algn="r" fontAlgn="auto">
                <a:spcBef>
                  <a:spcPts val="0"/>
                </a:spcBef>
                <a:spcAft>
                  <a:spcPts val="0"/>
                </a:spcAft>
                <a:buClrTx/>
                <a:buSzTx/>
                <a:buFontTx/>
                <a:buNone/>
                <a:defRPr/>
              </a:pPr>
              <a:t>24</a:t>
            </a:fld>
            <a:endParaRPr lang="en-US" sz="1000" dirty="0">
              <a:latin typeface="+mn-lt"/>
            </a:endParaRPr>
          </a:p>
        </p:txBody>
      </p:sp>
      <p:sp>
        <p:nvSpPr>
          <p:cNvPr id="15363" name="Text Box 3"/>
          <p:cNvSpPr txBox="1">
            <a:spLocks noChangeArrowheads="1"/>
          </p:cNvSpPr>
          <p:nvPr/>
        </p:nvSpPr>
        <p:spPr bwMode="auto">
          <a:xfrm>
            <a:off x="914400" y="2667000"/>
            <a:ext cx="90424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700">
                <a:solidFill>
                  <a:schemeClr val="tx1"/>
                </a:solidFill>
                <a:latin typeface="Lucida Sans Unicode" pitchFamily="34" charset="0"/>
              </a:defRPr>
            </a:lvl1pPr>
            <a:lvl2pPr marL="742950" indent="-285750" eaLnBrk="0" hangingPunct="0">
              <a:defRPr sz="2700">
                <a:solidFill>
                  <a:schemeClr val="tx1"/>
                </a:solidFill>
                <a:latin typeface="Lucida Sans Unicode" pitchFamily="34" charset="0"/>
              </a:defRPr>
            </a:lvl2pPr>
            <a:lvl3pPr marL="1143000" indent="-228600" eaLnBrk="0" hangingPunct="0">
              <a:defRPr sz="2700">
                <a:solidFill>
                  <a:schemeClr val="tx1"/>
                </a:solidFill>
                <a:latin typeface="Lucida Sans Unicode" pitchFamily="34" charset="0"/>
              </a:defRPr>
            </a:lvl3pPr>
            <a:lvl4pPr marL="1600200" indent="-228600" eaLnBrk="0" hangingPunct="0">
              <a:defRPr sz="2700">
                <a:solidFill>
                  <a:schemeClr val="tx1"/>
                </a:solidFill>
                <a:latin typeface="Lucida Sans Unicode" pitchFamily="34" charset="0"/>
              </a:defRPr>
            </a:lvl4pPr>
            <a:lvl5pPr marL="2057400" indent="-228600" eaLnBrk="0" hangingPunct="0">
              <a:defRPr sz="2700">
                <a:solidFill>
                  <a:schemeClr val="tx1"/>
                </a:solidFill>
                <a:latin typeface="Lucida Sans Unicode" pitchFamily="34" charset="0"/>
              </a:defRPr>
            </a:lvl5pPr>
            <a:lvl6pPr marL="2514600" indent="-228600" eaLnBrk="0" fontAlgn="base" hangingPunct="0">
              <a:spcBef>
                <a:spcPts val="400"/>
              </a:spcBef>
              <a:spcAft>
                <a:spcPct val="0"/>
              </a:spcAft>
              <a:buClr>
                <a:schemeClr val="accent1"/>
              </a:buClr>
              <a:buSzPct val="68000"/>
              <a:buFont typeface="Wingdings 3" pitchFamily="18" charset="2"/>
              <a:buChar char=""/>
              <a:defRPr sz="2700">
                <a:solidFill>
                  <a:schemeClr val="tx1"/>
                </a:solidFill>
                <a:latin typeface="Lucida Sans Unicode" pitchFamily="34" charset="0"/>
              </a:defRPr>
            </a:lvl6pPr>
            <a:lvl7pPr marL="2971800" indent="-228600" eaLnBrk="0" fontAlgn="base" hangingPunct="0">
              <a:spcBef>
                <a:spcPts val="400"/>
              </a:spcBef>
              <a:spcAft>
                <a:spcPct val="0"/>
              </a:spcAft>
              <a:buClr>
                <a:schemeClr val="accent1"/>
              </a:buClr>
              <a:buSzPct val="68000"/>
              <a:buFont typeface="Wingdings 3" pitchFamily="18" charset="2"/>
              <a:buChar char=""/>
              <a:defRPr sz="2700">
                <a:solidFill>
                  <a:schemeClr val="tx1"/>
                </a:solidFill>
                <a:latin typeface="Lucida Sans Unicode" pitchFamily="34" charset="0"/>
              </a:defRPr>
            </a:lvl7pPr>
            <a:lvl8pPr marL="3429000" indent="-228600" eaLnBrk="0" fontAlgn="base" hangingPunct="0">
              <a:spcBef>
                <a:spcPts val="400"/>
              </a:spcBef>
              <a:spcAft>
                <a:spcPct val="0"/>
              </a:spcAft>
              <a:buClr>
                <a:schemeClr val="accent1"/>
              </a:buClr>
              <a:buSzPct val="68000"/>
              <a:buFont typeface="Wingdings 3" pitchFamily="18" charset="2"/>
              <a:buChar char=""/>
              <a:defRPr sz="2700">
                <a:solidFill>
                  <a:schemeClr val="tx1"/>
                </a:solidFill>
                <a:latin typeface="Lucida Sans Unicode" pitchFamily="34" charset="0"/>
              </a:defRPr>
            </a:lvl8pPr>
            <a:lvl9pPr marL="3886200" indent="-228600" eaLnBrk="0" fontAlgn="base" hangingPunct="0">
              <a:spcBef>
                <a:spcPts val="400"/>
              </a:spcBef>
              <a:spcAft>
                <a:spcPct val="0"/>
              </a:spcAft>
              <a:buClr>
                <a:schemeClr val="accent1"/>
              </a:buClr>
              <a:buSzPct val="68000"/>
              <a:buFont typeface="Wingdings 3" pitchFamily="18" charset="2"/>
              <a:buChar char=""/>
              <a:defRPr sz="2700">
                <a:solidFill>
                  <a:schemeClr val="tx1"/>
                </a:solidFill>
                <a:latin typeface="Lucida Sans Unicode" pitchFamily="34" charset="0"/>
              </a:defRPr>
            </a:lvl9pPr>
          </a:lstStyle>
          <a:p>
            <a:pPr marL="457200" indent="-457200" eaLnBrk="1" hangingPunct="1">
              <a:spcBef>
                <a:spcPct val="50000"/>
              </a:spcBef>
              <a:buClrTx/>
              <a:buSzTx/>
              <a:buFont typeface="Wingdings" pitchFamily="2" charset="2"/>
              <a:buChar char="q"/>
            </a:pPr>
            <a:r>
              <a:rPr lang="en-US" sz="2600" dirty="0">
                <a:latin typeface="Franklin Gothic Book" panose="020B0503020102020204" pitchFamily="34" charset="0"/>
                <a:cs typeface="Arial" pitchFamily="34" charset="0"/>
              </a:rPr>
              <a:t>Build on and support traditional prevention efforts with a consistent message</a:t>
            </a:r>
          </a:p>
          <a:p>
            <a:pPr marL="457200" indent="-457200" eaLnBrk="1" hangingPunct="1">
              <a:spcBef>
                <a:spcPct val="50000"/>
              </a:spcBef>
              <a:buClrTx/>
              <a:buSzTx/>
              <a:buFont typeface="Wingdings" pitchFamily="2" charset="2"/>
              <a:buChar char="q"/>
            </a:pPr>
            <a:endParaRPr lang="en-US" sz="2600" dirty="0">
              <a:latin typeface="Franklin Gothic Book" panose="020B0503020102020204" pitchFamily="34" charset="0"/>
              <a:cs typeface="Arial" pitchFamily="34" charset="0"/>
            </a:endParaRPr>
          </a:p>
          <a:p>
            <a:pPr marL="457200" indent="-457200" eaLnBrk="1" hangingPunct="1">
              <a:spcBef>
                <a:spcPct val="50000"/>
              </a:spcBef>
              <a:buClrTx/>
              <a:buSzTx/>
              <a:buFont typeface="Wingdings" pitchFamily="2" charset="2"/>
              <a:buChar char="q"/>
            </a:pPr>
            <a:r>
              <a:rPr lang="en-US" sz="2600" dirty="0">
                <a:latin typeface="Franklin Gothic Book" panose="020B0503020102020204" pitchFamily="34" charset="0"/>
                <a:cs typeface="Arial" pitchFamily="34" charset="0"/>
              </a:rPr>
              <a:t>But environmental change theory involves a fundamental  shift in perspective</a:t>
            </a:r>
            <a:r>
              <a:rPr lang="en-US" sz="2600" dirty="0">
                <a:solidFill>
                  <a:srgbClr val="000000"/>
                </a:solidFill>
                <a:latin typeface="Franklin Gothic Book" panose="020B0503020102020204" pitchFamily="34" charset="0"/>
              </a:rPr>
              <a:t>…</a:t>
            </a:r>
          </a:p>
        </p:txBody>
      </p:sp>
      <p:pic>
        <p:nvPicPr>
          <p:cNvPr id="15364"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4144" y="2593711"/>
            <a:ext cx="2641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2388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sz="half" idx="2"/>
          </p:nvPr>
        </p:nvSpPr>
        <p:spPr bwMode="auto">
          <a:xfrm>
            <a:off x="812800" y="2133600"/>
            <a:ext cx="10972800" cy="3200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buFont typeface="Wingdings" pitchFamily="2" charset="2"/>
              <a:buChar char="q"/>
            </a:pPr>
            <a:r>
              <a:rPr lang="en-US" sz="2800" dirty="0">
                <a:latin typeface="Franklin Gothic Book" panose="020B0503020102020204" pitchFamily="34" charset="0"/>
                <a:cs typeface="Arial" pitchFamily="34" charset="0"/>
              </a:rPr>
              <a:t> Problems of individuals</a:t>
            </a:r>
          </a:p>
          <a:p>
            <a:pPr>
              <a:buFont typeface="Wingdings" pitchFamily="2" charset="2"/>
              <a:buChar char="q"/>
            </a:pPr>
            <a:r>
              <a:rPr lang="en-US" sz="2800" dirty="0">
                <a:latin typeface="Franklin Gothic Book" panose="020B0503020102020204" pitchFamily="34" charset="0"/>
                <a:cs typeface="Arial" pitchFamily="34" charset="0"/>
              </a:rPr>
              <a:t> Lack of information about alcohol </a:t>
            </a:r>
          </a:p>
          <a:p>
            <a:pPr>
              <a:buFont typeface="Wingdings" pitchFamily="2" charset="2"/>
              <a:buChar char="q"/>
            </a:pPr>
            <a:r>
              <a:rPr lang="en-US" sz="2800" dirty="0">
                <a:latin typeface="Franklin Gothic Book" panose="020B0503020102020204" pitchFamily="34" charset="0"/>
                <a:cs typeface="Arial" pitchFamily="34" charset="0"/>
              </a:rPr>
              <a:t>Lack of knowledge about negative consequences</a:t>
            </a:r>
          </a:p>
          <a:p>
            <a:pPr eaLnBrk="1" hangingPunct="1">
              <a:buFont typeface="Wingdings" pitchFamily="2" charset="2"/>
              <a:buChar char="q"/>
            </a:pPr>
            <a:r>
              <a:rPr lang="en-US" sz="2800" dirty="0">
                <a:latin typeface="Franklin Gothic Book" panose="020B0503020102020204" pitchFamily="34" charset="0"/>
                <a:cs typeface="Arial" pitchFamily="34" charset="0"/>
              </a:rPr>
              <a:t> Lack of awareness of “social norms”</a:t>
            </a:r>
          </a:p>
          <a:p>
            <a:pPr eaLnBrk="1" hangingPunct="1">
              <a:buFont typeface="Wingdings" pitchFamily="2" charset="2"/>
              <a:buChar char="q"/>
            </a:pPr>
            <a:r>
              <a:rPr lang="en-US" sz="2800" dirty="0">
                <a:latin typeface="Franklin Gothic Book" panose="020B0503020102020204" pitchFamily="34" charset="0"/>
                <a:cs typeface="Arial" pitchFamily="34" charset="0"/>
              </a:rPr>
              <a:t> Inadequate skills and abilities</a:t>
            </a:r>
          </a:p>
        </p:txBody>
      </p:sp>
      <p:sp>
        <p:nvSpPr>
          <p:cNvPr id="67586" name="Rectangle 2"/>
          <p:cNvSpPr>
            <a:spLocks noGrp="1" noChangeArrowheads="1"/>
          </p:cNvSpPr>
          <p:nvPr>
            <p:ph type="title"/>
          </p:nvPr>
        </p:nvSpPr>
        <p:spPr>
          <a:xfrm>
            <a:off x="733778" y="440267"/>
            <a:ext cx="10566400" cy="1447800"/>
          </a:xfrm>
          <a:prstGeom prst="rect">
            <a:avLst/>
          </a:prstGeom>
        </p:spPr>
        <p:txBody>
          <a:bodyPr anchor="ctr">
            <a:noAutofit/>
            <a:scene3d>
              <a:camera prst="orthographicFront"/>
              <a:lightRig rig="soft" dir="t"/>
            </a:scene3d>
            <a:sp3d prstMaterial="softEdge">
              <a:bevelT w="25400" h="25400"/>
            </a:sp3d>
          </a:bodyPr>
          <a:lstStyle/>
          <a:p>
            <a:pPr algn="ctr" eaLnBrk="1" fontAlgn="auto" hangingPunct="1">
              <a:spcAft>
                <a:spcPts val="0"/>
              </a:spcAft>
              <a:buClr>
                <a:srgbClr val="6699FF"/>
              </a:buClr>
              <a:buSzPct val="110000"/>
              <a:buFont typeface="Wingdings" pitchFamily="2" charset="2"/>
              <a:buNone/>
              <a:defRPr/>
            </a:pPr>
            <a:r>
              <a:rPr lang="en-US" sz="3200" b="1" i="1" dirty="0">
                <a:effectLst/>
              </a:rPr>
              <a:t>Individually</a:t>
            </a:r>
            <a:r>
              <a:rPr lang="en-US" sz="3200" b="1" dirty="0">
                <a:effectLst/>
              </a:rPr>
              <a:t> Focused Prevention Strategies Assume That</a:t>
            </a:r>
            <a:r>
              <a:rPr lang="en-US" sz="3200" b="1" i="1" dirty="0">
                <a:effectLst/>
              </a:rPr>
              <a:t> </a:t>
            </a:r>
            <a:r>
              <a:rPr lang="en-US" sz="3200" b="1" dirty="0">
                <a:effectLst/>
              </a:rPr>
              <a:t>AOD   Problems Are Due To</a:t>
            </a:r>
          </a:p>
        </p:txBody>
      </p:sp>
      <p:sp>
        <p:nvSpPr>
          <p:cNvPr id="4" name="Slide Number Placeholder 3"/>
          <p:cNvSpPr>
            <a:spLocks noGrp="1"/>
          </p:cNvSpPr>
          <p:nvPr>
            <p:ph type="sldNum" sz="quarter" idx="11"/>
          </p:nvPr>
        </p:nvSpPr>
        <p:spPr>
          <a:xfrm>
            <a:off x="11529484" y="6408739"/>
            <a:ext cx="488949" cy="365125"/>
          </a:xfrm>
          <a:prstGeom prst="rect">
            <a:avLst/>
          </a:prstGeom>
        </p:spPr>
        <p:txBody>
          <a:bodyPr anchor="b"/>
          <a:lstStyle/>
          <a:p>
            <a:pPr algn="r" fontAlgn="auto">
              <a:spcBef>
                <a:spcPts val="0"/>
              </a:spcBef>
              <a:spcAft>
                <a:spcPts val="0"/>
              </a:spcAft>
              <a:buClrTx/>
              <a:buSzTx/>
              <a:buFontTx/>
              <a:buNone/>
              <a:defRPr/>
            </a:pPr>
            <a:fld id="{ABC3D9CE-3EC2-4E85-80DE-B664C372F634}" type="slidenum">
              <a:rPr lang="en-US" sz="1000">
                <a:latin typeface="+mn-lt"/>
              </a:rPr>
              <a:pPr algn="r" fontAlgn="auto">
                <a:spcBef>
                  <a:spcPts val="0"/>
                </a:spcBef>
                <a:spcAft>
                  <a:spcPts val="0"/>
                </a:spcAft>
                <a:buClrTx/>
                <a:buSzTx/>
                <a:buFontTx/>
                <a:buNone/>
                <a:defRPr/>
              </a:pPr>
              <a:t>25</a:t>
            </a:fld>
            <a:endParaRPr lang="en-US" sz="1000" dirty="0">
              <a:latin typeface="+mn-lt"/>
            </a:endParaRPr>
          </a:p>
        </p:txBody>
      </p:sp>
    </p:spTree>
    <p:extLst>
      <p:ext uri="{BB962C8B-B14F-4D97-AF65-F5344CB8AC3E}">
        <p14:creationId xmlns:p14="http://schemas.microsoft.com/office/powerpoint/2010/main" val="75607435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sz="half" idx="2"/>
          </p:nvPr>
        </p:nvSpPr>
        <p:spPr bwMode="auto">
          <a:xfrm>
            <a:off x="711200" y="1828800"/>
            <a:ext cx="10871200" cy="441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lnSpc>
                <a:spcPct val="80000"/>
              </a:lnSpc>
              <a:buFont typeface="Wingdings" pitchFamily="2" charset="2"/>
              <a:buChar char="q"/>
            </a:pPr>
            <a:r>
              <a:rPr lang="en-US" dirty="0">
                <a:latin typeface="Franklin Gothic Book" panose="020B0503020102020204" pitchFamily="34" charset="0"/>
                <a:cs typeface="Arial" pitchFamily="34" charset="0"/>
              </a:rPr>
              <a:t>Targets the social, physical or public environment where sales/use occurs</a:t>
            </a:r>
          </a:p>
          <a:p>
            <a:pPr eaLnBrk="1" hangingPunct="1">
              <a:lnSpc>
                <a:spcPct val="80000"/>
              </a:lnSpc>
              <a:buFont typeface="Wingdings" pitchFamily="2" charset="2"/>
              <a:buChar char="q"/>
            </a:pPr>
            <a:endParaRPr lang="en-US" dirty="0">
              <a:latin typeface="Franklin Gothic Book" panose="020B0503020102020204" pitchFamily="34" charset="0"/>
              <a:cs typeface="Arial" pitchFamily="34" charset="0"/>
            </a:endParaRPr>
          </a:p>
          <a:p>
            <a:pPr eaLnBrk="1" hangingPunct="1">
              <a:lnSpc>
                <a:spcPct val="80000"/>
              </a:lnSpc>
              <a:buFont typeface="Wingdings" pitchFamily="2" charset="2"/>
              <a:buChar char="q"/>
            </a:pPr>
            <a:r>
              <a:rPr lang="en-US" dirty="0">
                <a:latin typeface="Franklin Gothic Book" panose="020B0503020102020204" pitchFamily="34" charset="0"/>
                <a:cs typeface="Arial" pitchFamily="34" charset="0"/>
              </a:rPr>
              <a:t>Views alcohol and other drug problems not just as individual addiction, but rather as the collective reflection of community norms and practices</a:t>
            </a:r>
          </a:p>
          <a:p>
            <a:pPr eaLnBrk="1" hangingPunct="1">
              <a:lnSpc>
                <a:spcPct val="80000"/>
              </a:lnSpc>
              <a:buFont typeface="Wingdings" pitchFamily="2" charset="2"/>
              <a:buChar char="q"/>
            </a:pPr>
            <a:endParaRPr lang="en-US" dirty="0">
              <a:latin typeface="Franklin Gothic Book" panose="020B0503020102020204" pitchFamily="34" charset="0"/>
              <a:cs typeface="Arial" pitchFamily="34" charset="0"/>
            </a:endParaRPr>
          </a:p>
          <a:p>
            <a:pPr eaLnBrk="1" hangingPunct="1">
              <a:lnSpc>
                <a:spcPct val="80000"/>
              </a:lnSpc>
              <a:buFont typeface="Wingdings" pitchFamily="2" charset="2"/>
              <a:buChar char="q"/>
            </a:pPr>
            <a:r>
              <a:rPr lang="en-US" dirty="0">
                <a:latin typeface="Franklin Gothic Book" panose="020B0503020102020204" pitchFamily="34" charset="0"/>
                <a:cs typeface="Arial" pitchFamily="34" charset="0"/>
              </a:rPr>
              <a:t>Targets are policy makers and others with authority to change environments</a:t>
            </a:r>
          </a:p>
          <a:p>
            <a:pPr eaLnBrk="1" hangingPunct="1">
              <a:lnSpc>
                <a:spcPct val="80000"/>
              </a:lnSpc>
              <a:buFont typeface="Wingdings" pitchFamily="2" charset="2"/>
              <a:buChar char="q"/>
            </a:pPr>
            <a:endParaRPr lang="en-US" dirty="0">
              <a:latin typeface="Franklin Gothic Book" panose="020B0503020102020204" pitchFamily="34" charset="0"/>
              <a:cs typeface="Arial" pitchFamily="34" charset="0"/>
            </a:endParaRPr>
          </a:p>
          <a:p>
            <a:pPr eaLnBrk="1" hangingPunct="1">
              <a:lnSpc>
                <a:spcPct val="80000"/>
              </a:lnSpc>
              <a:buFont typeface="Wingdings" pitchFamily="2" charset="2"/>
              <a:buChar char="q"/>
            </a:pPr>
            <a:r>
              <a:rPr lang="en-US" dirty="0">
                <a:latin typeface="Franklin Gothic Book" panose="020B0503020102020204" pitchFamily="34" charset="0"/>
                <a:cs typeface="Arial" pitchFamily="34" charset="0"/>
              </a:rPr>
              <a:t>Seeks to change  physical, legal, economic &amp; social processes of communities</a:t>
            </a:r>
          </a:p>
        </p:txBody>
      </p:sp>
      <p:sp>
        <p:nvSpPr>
          <p:cNvPr id="66562" name="Rectangle 2"/>
          <p:cNvSpPr>
            <a:spLocks noGrp="1" noChangeArrowheads="1"/>
          </p:cNvSpPr>
          <p:nvPr>
            <p:ph type="title"/>
          </p:nvPr>
        </p:nvSpPr>
        <p:spPr>
          <a:xfrm>
            <a:off x="1727200" y="152400"/>
            <a:ext cx="10871200" cy="1295400"/>
          </a:xfrm>
          <a:prstGeom prst="rect">
            <a:avLst/>
          </a:prstGeom>
        </p:spPr>
        <p:txBody>
          <a:bodyPr anchor="ctr">
            <a:normAutofit/>
            <a:scene3d>
              <a:camera prst="orthographicFront"/>
              <a:lightRig rig="soft" dir="t"/>
            </a:scene3d>
            <a:sp3d prstMaterial="softEdge">
              <a:bevelT w="25400" h="25400"/>
            </a:sp3d>
          </a:bodyPr>
          <a:lstStyle/>
          <a:p>
            <a:pPr eaLnBrk="1" fontAlgn="auto" hangingPunct="1">
              <a:spcAft>
                <a:spcPts val="0"/>
              </a:spcAft>
              <a:defRPr/>
            </a:pPr>
            <a:r>
              <a:rPr lang="en-US" sz="4000" b="1" dirty="0">
                <a:effectLst/>
                <a:latin typeface="+mj-lt"/>
              </a:rPr>
              <a:t>The </a:t>
            </a:r>
            <a:r>
              <a:rPr lang="en-US" sz="4000" b="1" i="1" dirty="0">
                <a:effectLst/>
                <a:latin typeface="+mj-lt"/>
              </a:rPr>
              <a:t>Environmental</a:t>
            </a:r>
            <a:r>
              <a:rPr lang="en-US" sz="4000" b="1" dirty="0">
                <a:effectLst/>
                <a:latin typeface="+mj-lt"/>
              </a:rPr>
              <a:t> Approach</a:t>
            </a:r>
          </a:p>
        </p:txBody>
      </p:sp>
      <p:sp>
        <p:nvSpPr>
          <p:cNvPr id="4" name="Slide Number Placeholder 3"/>
          <p:cNvSpPr>
            <a:spLocks noGrp="1"/>
          </p:cNvSpPr>
          <p:nvPr>
            <p:ph type="sldNum" sz="quarter" idx="11"/>
          </p:nvPr>
        </p:nvSpPr>
        <p:spPr>
          <a:xfrm>
            <a:off x="11529484" y="6408739"/>
            <a:ext cx="488949" cy="365125"/>
          </a:xfrm>
          <a:prstGeom prst="rect">
            <a:avLst/>
          </a:prstGeom>
        </p:spPr>
        <p:txBody>
          <a:bodyPr anchor="b"/>
          <a:lstStyle/>
          <a:p>
            <a:pPr algn="r" fontAlgn="auto">
              <a:spcBef>
                <a:spcPts val="0"/>
              </a:spcBef>
              <a:spcAft>
                <a:spcPts val="0"/>
              </a:spcAft>
              <a:buClrTx/>
              <a:buSzTx/>
              <a:buFontTx/>
              <a:buNone/>
              <a:defRPr/>
            </a:pPr>
            <a:fld id="{2BAA4385-180C-4CF9-9F9A-F1D67C69465B}" type="slidenum">
              <a:rPr lang="en-US" sz="1000">
                <a:latin typeface="+mn-lt"/>
              </a:rPr>
              <a:pPr algn="r" fontAlgn="auto">
                <a:spcBef>
                  <a:spcPts val="0"/>
                </a:spcBef>
                <a:spcAft>
                  <a:spcPts val="0"/>
                </a:spcAft>
                <a:buClrTx/>
                <a:buSzTx/>
                <a:buFontTx/>
                <a:buNone/>
                <a:defRPr/>
              </a:pPr>
              <a:t>26</a:t>
            </a:fld>
            <a:endParaRPr lang="en-US" sz="1000" dirty="0">
              <a:latin typeface="+mn-lt"/>
            </a:endParaRPr>
          </a:p>
        </p:txBody>
      </p:sp>
    </p:spTree>
    <p:extLst>
      <p:ext uri="{BB962C8B-B14F-4D97-AF65-F5344CB8AC3E}">
        <p14:creationId xmlns:p14="http://schemas.microsoft.com/office/powerpoint/2010/main" val="367179720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3989616"/>
              </p:ext>
            </p:extLst>
          </p:nvPr>
        </p:nvGraphicFramePr>
        <p:xfrm>
          <a:off x="226504" y="1408662"/>
          <a:ext cx="11745363" cy="4691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487" y="457200"/>
            <a:ext cx="12107333" cy="781050"/>
          </a:xfrm>
        </p:spPr>
        <p:txBody>
          <a:bodyPr>
            <a:normAutofit/>
          </a:bodyPr>
          <a:lstStyle/>
          <a:p>
            <a:pPr algn="ctr" fontAlgn="auto">
              <a:spcAft>
                <a:spcPts val="0"/>
              </a:spcAft>
              <a:defRPr/>
            </a:pPr>
            <a:r>
              <a:rPr lang="en-US" sz="3800" b="1" dirty="0"/>
              <a:t>Frieden Pyramid </a:t>
            </a:r>
            <a:r>
              <a:rPr lang="en-US" sz="3800" b="1" dirty="0">
                <a:effectLst/>
              </a:rPr>
              <a:t>in</a:t>
            </a:r>
            <a:r>
              <a:rPr lang="en-US" sz="3800" b="1" dirty="0"/>
              <a:t> Action:  Alcohol</a:t>
            </a:r>
          </a:p>
        </p:txBody>
      </p:sp>
      <p:sp>
        <p:nvSpPr>
          <p:cNvPr id="18436" name="AutoShape 10"/>
          <p:cNvSpPr>
            <a:spLocks noChangeArrowheads="1"/>
          </p:cNvSpPr>
          <p:nvPr/>
        </p:nvSpPr>
        <p:spPr bwMode="auto">
          <a:xfrm>
            <a:off x="704851" y="2433638"/>
            <a:ext cx="711200" cy="3657600"/>
          </a:xfrm>
          <a:prstGeom prst="upDownArrow">
            <a:avLst>
              <a:gd name="adj1" fmla="val 50000"/>
              <a:gd name="adj2" fmla="val 137143"/>
            </a:avLst>
          </a:prstGeom>
          <a:gradFill rotWithShape="1">
            <a:gsLst>
              <a:gs pos="0">
                <a:srgbClr val="DE0027"/>
              </a:gs>
              <a:gs pos="100000">
                <a:srgbClr val="0033C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en-US" dirty="0">
              <a:latin typeface="Franklin Gothic Medium" pitchFamily="34" charset="0"/>
            </a:endParaRPr>
          </a:p>
        </p:txBody>
      </p:sp>
      <p:sp>
        <p:nvSpPr>
          <p:cNvPr id="18437" name="Text Box 21"/>
          <p:cNvSpPr txBox="1">
            <a:spLocks noChangeArrowheads="1"/>
          </p:cNvSpPr>
          <p:nvPr/>
        </p:nvSpPr>
        <p:spPr bwMode="auto">
          <a:xfrm>
            <a:off x="637729" y="6027738"/>
            <a:ext cx="11692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b="1" i="1" dirty="0">
                <a:latin typeface="Franklin Gothic Medium" pitchFamily="34" charset="0"/>
              </a:rPr>
              <a:t>Largest</a:t>
            </a:r>
          </a:p>
          <a:p>
            <a:pPr algn="ctr" eaLnBrk="1" hangingPunct="1"/>
            <a:r>
              <a:rPr lang="en-US" sz="2400" b="1" i="1" dirty="0">
                <a:latin typeface="Franklin Gothic Medium" pitchFamily="34" charset="0"/>
              </a:rPr>
              <a:t>Impact</a:t>
            </a:r>
          </a:p>
        </p:txBody>
      </p:sp>
      <p:sp>
        <p:nvSpPr>
          <p:cNvPr id="18438" name="Text Box 22"/>
          <p:cNvSpPr txBox="1">
            <a:spLocks noChangeArrowheads="1"/>
          </p:cNvSpPr>
          <p:nvPr/>
        </p:nvSpPr>
        <p:spPr bwMode="auto">
          <a:xfrm>
            <a:off x="479840" y="1695451"/>
            <a:ext cx="13390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b="1" i="1" dirty="0">
                <a:latin typeface="Franklin Gothic Medium" pitchFamily="34" charset="0"/>
              </a:rPr>
              <a:t>Smallest</a:t>
            </a:r>
          </a:p>
          <a:p>
            <a:pPr algn="ctr" eaLnBrk="1" hangingPunct="1"/>
            <a:r>
              <a:rPr lang="en-US" sz="2400" b="1" i="1" dirty="0">
                <a:latin typeface="Franklin Gothic Medium" pitchFamily="34" charset="0"/>
              </a:rPr>
              <a:t>Impact</a:t>
            </a:r>
          </a:p>
        </p:txBody>
      </p:sp>
      <p:sp>
        <p:nvSpPr>
          <p:cNvPr id="18439" name="AutoShape 10"/>
          <p:cNvSpPr>
            <a:spLocks noChangeArrowheads="1"/>
          </p:cNvSpPr>
          <p:nvPr/>
        </p:nvSpPr>
        <p:spPr bwMode="auto">
          <a:xfrm>
            <a:off x="10433051" y="2035175"/>
            <a:ext cx="711200" cy="4062413"/>
          </a:xfrm>
          <a:prstGeom prst="upDownArrow">
            <a:avLst>
              <a:gd name="adj1" fmla="val 50000"/>
              <a:gd name="adj2" fmla="val 137125"/>
            </a:avLst>
          </a:prstGeom>
          <a:gradFill rotWithShape="1">
            <a:gsLst>
              <a:gs pos="0">
                <a:srgbClr val="DE0027"/>
              </a:gs>
              <a:gs pos="100000">
                <a:srgbClr val="0033C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en-US" dirty="0">
              <a:latin typeface="Franklin Gothic Medium" pitchFamily="34" charset="0"/>
            </a:endParaRPr>
          </a:p>
        </p:txBody>
      </p:sp>
      <p:sp>
        <p:nvSpPr>
          <p:cNvPr id="18440" name="Text Box 21"/>
          <p:cNvSpPr txBox="1">
            <a:spLocks noChangeArrowheads="1"/>
          </p:cNvSpPr>
          <p:nvPr/>
        </p:nvSpPr>
        <p:spPr bwMode="auto">
          <a:xfrm>
            <a:off x="8602094" y="6097588"/>
            <a:ext cx="30396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b="1" i="1" dirty="0">
                <a:latin typeface="Franklin Gothic Medium" pitchFamily="34" charset="0"/>
              </a:rPr>
              <a:t>Much political will needed</a:t>
            </a:r>
          </a:p>
        </p:txBody>
      </p:sp>
      <p:sp>
        <p:nvSpPr>
          <p:cNvPr id="18441" name="Text Box 22"/>
          <p:cNvSpPr txBox="1">
            <a:spLocks noChangeArrowheads="1"/>
          </p:cNvSpPr>
          <p:nvPr/>
        </p:nvSpPr>
        <p:spPr bwMode="auto">
          <a:xfrm>
            <a:off x="8081434" y="1695451"/>
            <a:ext cx="38904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b="1" i="1" dirty="0">
                <a:latin typeface="Franklin Gothic Medium" pitchFamily="34" charset="0"/>
              </a:rPr>
              <a:t>Little political will needed</a:t>
            </a:r>
          </a:p>
        </p:txBody>
      </p:sp>
    </p:spTree>
    <p:extLst>
      <p:ext uri="{BB962C8B-B14F-4D97-AF65-F5344CB8AC3E}">
        <p14:creationId xmlns:p14="http://schemas.microsoft.com/office/powerpoint/2010/main" val="703456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bwMode="auto">
          <a:xfrm>
            <a:off x="1828800" y="2326778"/>
            <a:ext cx="10972800" cy="3133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marL="342900" indent="-342900" eaLnBrk="1" hangingPunct="1">
              <a:lnSpc>
                <a:spcPct val="90000"/>
              </a:lnSpc>
              <a:buFont typeface="Wingdings" pitchFamily="2" charset="2"/>
              <a:buChar char="q"/>
            </a:pPr>
            <a:r>
              <a:rPr lang="en-US" sz="2500" dirty="0">
                <a:latin typeface="Franklin Gothic Book" panose="020B0503020102020204" pitchFamily="34" charset="0"/>
                <a:cs typeface="Arial" pitchFamily="34" charset="0"/>
              </a:rPr>
              <a:t>PRODUCT</a:t>
            </a:r>
          </a:p>
          <a:p>
            <a:pPr marL="342900" indent="-342900" eaLnBrk="1" hangingPunct="1">
              <a:lnSpc>
                <a:spcPct val="90000"/>
              </a:lnSpc>
              <a:buFont typeface="Wingdings" pitchFamily="2" charset="2"/>
              <a:buChar char="q"/>
            </a:pPr>
            <a:endParaRPr lang="en-US" sz="2500" dirty="0">
              <a:latin typeface="Franklin Gothic Book" panose="020B0503020102020204" pitchFamily="34" charset="0"/>
              <a:cs typeface="Arial" pitchFamily="34" charset="0"/>
            </a:endParaRPr>
          </a:p>
          <a:p>
            <a:pPr marL="342900" indent="-342900" eaLnBrk="1" hangingPunct="1">
              <a:lnSpc>
                <a:spcPct val="90000"/>
              </a:lnSpc>
              <a:buFont typeface="Wingdings" pitchFamily="2" charset="2"/>
              <a:buChar char="q"/>
            </a:pPr>
            <a:r>
              <a:rPr lang="en-US" sz="2500" dirty="0">
                <a:latin typeface="Franklin Gothic Book" panose="020B0503020102020204" pitchFamily="34" charset="0"/>
                <a:cs typeface="Arial" pitchFamily="34" charset="0"/>
              </a:rPr>
              <a:t>PROMOTION</a:t>
            </a:r>
          </a:p>
          <a:p>
            <a:pPr marL="342900" indent="-342900" eaLnBrk="1" hangingPunct="1">
              <a:lnSpc>
                <a:spcPct val="90000"/>
              </a:lnSpc>
              <a:buFont typeface="Wingdings" pitchFamily="2" charset="2"/>
              <a:buChar char="q"/>
            </a:pPr>
            <a:endParaRPr lang="en-US" sz="2500" dirty="0">
              <a:latin typeface="Franklin Gothic Book" panose="020B0503020102020204" pitchFamily="34" charset="0"/>
              <a:cs typeface="Arial" pitchFamily="34" charset="0"/>
            </a:endParaRPr>
          </a:p>
          <a:p>
            <a:pPr marL="342900" indent="-342900" eaLnBrk="1" hangingPunct="1">
              <a:lnSpc>
                <a:spcPct val="90000"/>
              </a:lnSpc>
              <a:buFont typeface="Wingdings" pitchFamily="2" charset="2"/>
              <a:buChar char="q"/>
            </a:pPr>
            <a:r>
              <a:rPr lang="en-US" sz="2500" dirty="0">
                <a:latin typeface="Franklin Gothic Book" panose="020B0503020102020204" pitchFamily="34" charset="0"/>
                <a:cs typeface="Arial" pitchFamily="34" charset="0"/>
              </a:rPr>
              <a:t>PRICE</a:t>
            </a:r>
          </a:p>
          <a:p>
            <a:pPr marL="342900" indent="-342900" eaLnBrk="1" hangingPunct="1">
              <a:lnSpc>
                <a:spcPct val="90000"/>
              </a:lnSpc>
              <a:buFont typeface="Wingdings" pitchFamily="2" charset="2"/>
              <a:buChar char="q"/>
            </a:pPr>
            <a:endParaRPr lang="en-US" sz="2500" dirty="0">
              <a:latin typeface="Franklin Gothic Book" panose="020B0503020102020204" pitchFamily="34" charset="0"/>
              <a:cs typeface="Arial" pitchFamily="34" charset="0"/>
            </a:endParaRPr>
          </a:p>
          <a:p>
            <a:pPr marL="342900" indent="-342900" eaLnBrk="1" hangingPunct="1">
              <a:lnSpc>
                <a:spcPct val="90000"/>
              </a:lnSpc>
              <a:buFont typeface="Wingdings" pitchFamily="2" charset="2"/>
              <a:buChar char="q"/>
            </a:pPr>
            <a:r>
              <a:rPr lang="en-US" sz="2500" dirty="0">
                <a:latin typeface="Franklin Gothic Book" panose="020B0503020102020204" pitchFamily="34" charset="0"/>
                <a:cs typeface="Arial" pitchFamily="34" charset="0"/>
              </a:rPr>
              <a:t>PLACE</a:t>
            </a:r>
          </a:p>
          <a:p>
            <a:pPr marL="342900" indent="-342900" eaLnBrk="1" hangingPunct="1">
              <a:lnSpc>
                <a:spcPct val="90000"/>
              </a:lnSpc>
              <a:buFont typeface="Wingdings" pitchFamily="2" charset="2"/>
              <a:buChar char="q"/>
            </a:pPr>
            <a:endParaRPr lang="en-US" dirty="0">
              <a:latin typeface="Franklin Gothic Book" panose="020B0503020102020204" pitchFamily="34" charset="0"/>
            </a:endParaRPr>
          </a:p>
        </p:txBody>
      </p:sp>
      <p:sp>
        <p:nvSpPr>
          <p:cNvPr id="131074" name="Rectangle 2"/>
          <p:cNvSpPr>
            <a:spLocks noGrp="1" noChangeArrowheads="1"/>
          </p:cNvSpPr>
          <p:nvPr>
            <p:ph type="title"/>
          </p:nvPr>
        </p:nvSpPr>
        <p:spPr>
          <a:xfrm>
            <a:off x="874889" y="962378"/>
            <a:ext cx="10972800" cy="914400"/>
          </a:xfrm>
          <a:prstGeom prst="rect">
            <a:avLst/>
          </a:prstGeom>
        </p:spPr>
        <p:txBody>
          <a:bodyPr anchor="ctr">
            <a:normAutofit fontScale="90000"/>
            <a:scene3d>
              <a:camera prst="orthographicFront"/>
              <a:lightRig rig="soft" dir="t"/>
            </a:scene3d>
            <a:sp3d prstMaterial="softEdge">
              <a:bevelT w="25400" h="25400"/>
            </a:sp3d>
          </a:bodyPr>
          <a:lstStyle/>
          <a:p>
            <a:pPr algn="ctr" eaLnBrk="1" fontAlgn="auto" hangingPunct="1">
              <a:spcAft>
                <a:spcPts val="0"/>
              </a:spcAft>
              <a:defRPr/>
            </a:pPr>
            <a:r>
              <a:rPr lang="en-US" sz="4000" b="1" dirty="0">
                <a:effectLst/>
                <a:latin typeface="+mj-lt"/>
              </a:rPr>
              <a:t>Environmental Prevention</a:t>
            </a:r>
            <a:br>
              <a:rPr lang="en-US" sz="4000" b="1" dirty="0">
                <a:effectLst/>
                <a:latin typeface="+mj-lt"/>
              </a:rPr>
            </a:br>
            <a:r>
              <a:rPr lang="en-US" sz="4000" b="1" dirty="0">
                <a:effectLst/>
                <a:latin typeface="+mj-lt"/>
              </a:rPr>
              <a:t>The “Four P’s”</a:t>
            </a:r>
            <a:br>
              <a:rPr lang="en-US" sz="4000" b="1" dirty="0">
                <a:solidFill>
                  <a:srgbClr val="FFFF00"/>
                </a:solidFill>
                <a:effectLst/>
                <a:latin typeface="+mj-lt"/>
              </a:rPr>
            </a:br>
            <a:endParaRPr lang="en-US" sz="4000" b="1" dirty="0">
              <a:solidFill>
                <a:srgbClr val="FFFF00"/>
              </a:solidFill>
              <a:effectLst/>
              <a:latin typeface="+mj-lt"/>
            </a:endParaRPr>
          </a:p>
        </p:txBody>
      </p:sp>
      <p:sp>
        <p:nvSpPr>
          <p:cNvPr id="4" name="Slide Number Placeholder 3"/>
          <p:cNvSpPr>
            <a:spLocks noGrp="1"/>
          </p:cNvSpPr>
          <p:nvPr>
            <p:ph type="sldNum" sz="quarter" idx="11"/>
          </p:nvPr>
        </p:nvSpPr>
        <p:spPr>
          <a:xfrm>
            <a:off x="11529484" y="6408739"/>
            <a:ext cx="488949" cy="365125"/>
          </a:xfrm>
          <a:prstGeom prst="rect">
            <a:avLst/>
          </a:prstGeom>
        </p:spPr>
        <p:txBody>
          <a:bodyPr anchor="b"/>
          <a:lstStyle/>
          <a:p>
            <a:pPr algn="r" fontAlgn="auto">
              <a:spcBef>
                <a:spcPts val="0"/>
              </a:spcBef>
              <a:spcAft>
                <a:spcPts val="0"/>
              </a:spcAft>
              <a:buClrTx/>
              <a:buSzTx/>
              <a:buFontTx/>
              <a:buNone/>
              <a:defRPr/>
            </a:pPr>
            <a:fld id="{174D0137-C64F-4F47-9C5B-C551EF3E403D}" type="slidenum">
              <a:rPr lang="en-US" sz="1000">
                <a:latin typeface="+mn-lt"/>
              </a:rPr>
              <a:pPr algn="r" fontAlgn="auto">
                <a:spcBef>
                  <a:spcPts val="0"/>
                </a:spcBef>
                <a:spcAft>
                  <a:spcPts val="0"/>
                </a:spcAft>
                <a:buClrTx/>
                <a:buSzTx/>
                <a:buFontTx/>
                <a:buNone/>
                <a:defRPr/>
              </a:pPr>
              <a:t>28</a:t>
            </a:fld>
            <a:endParaRPr lang="en-US" sz="1000" dirty="0">
              <a:latin typeface="+mn-lt"/>
            </a:endParaRPr>
          </a:p>
        </p:txBody>
      </p:sp>
      <p:sp>
        <p:nvSpPr>
          <p:cNvPr id="2" name="TextBox 1"/>
          <p:cNvSpPr txBox="1"/>
          <p:nvPr/>
        </p:nvSpPr>
        <p:spPr>
          <a:xfrm>
            <a:off x="8026400" y="3124201"/>
            <a:ext cx="2743200" cy="769441"/>
          </a:xfrm>
          <a:prstGeom prst="rect">
            <a:avLst/>
          </a:prstGeom>
          <a:noFill/>
          <a:ln w="19050">
            <a:solidFill>
              <a:srgbClr val="FFC000"/>
            </a:solidFill>
          </a:ln>
        </p:spPr>
        <p:txBody>
          <a:bodyPr wrap="square" rtlCol="0">
            <a:spAutoFit/>
          </a:bodyPr>
          <a:lstStyle/>
          <a:p>
            <a:pPr algn="ctr"/>
            <a:r>
              <a:rPr lang="en-US" sz="2200" dirty="0">
                <a:latin typeface="Franklin Gothic Book" panose="020B0503020102020204" pitchFamily="34" charset="0"/>
                <a:cs typeface="Arial" pitchFamily="34" charset="0"/>
              </a:rPr>
              <a:t>Community Risk Factors</a:t>
            </a:r>
          </a:p>
        </p:txBody>
      </p:sp>
      <p:cxnSp>
        <p:nvCxnSpPr>
          <p:cNvPr id="5" name="Straight Arrow Connector 4"/>
          <p:cNvCxnSpPr/>
          <p:nvPr/>
        </p:nvCxnSpPr>
        <p:spPr>
          <a:xfrm>
            <a:off x="4368800" y="2743201"/>
            <a:ext cx="3657600" cy="7657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876800" y="3429000"/>
            <a:ext cx="3149600" cy="799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657600" y="3508926"/>
            <a:ext cx="4368800" cy="6058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759200" y="3508922"/>
            <a:ext cx="4267200" cy="129167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330960" y="5604301"/>
            <a:ext cx="10261600" cy="830997"/>
          </a:xfrm>
          <a:prstGeom prst="rect">
            <a:avLst/>
          </a:prstGeom>
          <a:noFill/>
        </p:spPr>
        <p:txBody>
          <a:bodyPr wrap="square" rtlCol="0">
            <a:spAutoFit/>
          </a:bodyPr>
          <a:lstStyle/>
          <a:p>
            <a:pPr algn="ctr"/>
            <a:r>
              <a:rPr lang="en-US" sz="2400" dirty="0">
                <a:latin typeface="Franklin Gothic Book" panose="020B0503020102020204" pitchFamily="34" charset="0"/>
                <a:cs typeface="Arial" pitchFamily="34" charset="0"/>
              </a:rPr>
              <a:t>Which of these risk factors exist on your campus or in your surrounding community?</a:t>
            </a:r>
          </a:p>
        </p:txBody>
      </p:sp>
    </p:spTree>
    <p:extLst>
      <p:ext uri="{BB962C8B-B14F-4D97-AF65-F5344CB8AC3E}">
        <p14:creationId xmlns:p14="http://schemas.microsoft.com/office/powerpoint/2010/main" val="4004995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ChangeArrowheads="1"/>
          </p:cNvSpPr>
          <p:nvPr/>
        </p:nvSpPr>
        <p:spPr bwMode="auto">
          <a:xfrm>
            <a:off x="609600" y="381000"/>
            <a:ext cx="11074400" cy="5791200"/>
          </a:xfrm>
          <a:prstGeom prst="rect">
            <a:avLst/>
          </a:prstGeom>
          <a:noFill/>
          <a:ln w="9525">
            <a:solidFill>
              <a:srgbClr val="FF5050"/>
            </a:solidFill>
            <a:miter lim="800000"/>
            <a:headEnd/>
            <a:tailEnd/>
          </a:ln>
          <a:scene3d>
            <a:camera prst="legacyPerspectiveBottom"/>
            <a:lightRig rig="legacyFlat3" dir="l"/>
          </a:scene3d>
          <a:sp3d extrusionH="887400" prstMaterial="legacyMatte">
            <a:bevelT w="13500" h="13500" prst="angle"/>
            <a:bevelB w="13500" h="13500" prst="angle"/>
            <a:extrusionClr>
              <a:srgbClr val="FF5050"/>
            </a:extrusionClr>
          </a:sp3d>
          <a:extLst>
            <a:ext uri="{909E8E84-426E-40DD-AFC4-6F175D3DCCD1}">
              <a14:hiddenFill xmlns:a14="http://schemas.microsoft.com/office/drawing/2010/main">
                <a:solidFill>
                  <a:srgbClr val="FFFFFF"/>
                </a:solidFill>
              </a14:hiddenFill>
            </a:ext>
          </a:extLst>
        </p:spPr>
        <p:txBody>
          <a:bodyPr wrap="none" anchor="ctr">
            <a:flatTx/>
          </a:bodyPr>
          <a:lstStyle/>
          <a:p>
            <a:endParaRPr lang="en-US" dirty="0"/>
          </a:p>
        </p:txBody>
      </p:sp>
      <p:sp>
        <p:nvSpPr>
          <p:cNvPr id="6" name="Rectangle 2"/>
          <p:cNvSpPr>
            <a:spLocks noGrp="1" noChangeArrowheads="1"/>
          </p:cNvSpPr>
          <p:nvPr>
            <p:ph type="title"/>
          </p:nvPr>
        </p:nvSpPr>
        <p:spPr>
          <a:xfrm>
            <a:off x="715433" y="2643190"/>
            <a:ext cx="10363200" cy="1143001"/>
          </a:xfrm>
        </p:spPr>
        <p:txBody>
          <a:bodyPr>
            <a:normAutofit fontScale="90000"/>
            <a:scene3d>
              <a:camera prst="orthographicFront"/>
              <a:lightRig rig="soft" dir="t"/>
            </a:scene3d>
            <a:sp3d prstMaterial="softEdge">
              <a:bevelT w="25400" h="25400"/>
            </a:sp3d>
          </a:bodyPr>
          <a:lstStyle/>
          <a:p>
            <a:pPr algn="ctr">
              <a:defRPr/>
            </a:pPr>
            <a:r>
              <a:rPr lang="en-US" sz="9600" dirty="0">
                <a:solidFill>
                  <a:schemeClr val="tx1"/>
                </a:solidFill>
              </a:rPr>
              <a:t>PRODUCT</a:t>
            </a:r>
          </a:p>
        </p:txBody>
      </p:sp>
    </p:spTree>
    <p:extLst>
      <p:ext uri="{BB962C8B-B14F-4D97-AF65-F5344CB8AC3E}">
        <p14:creationId xmlns:p14="http://schemas.microsoft.com/office/powerpoint/2010/main" val="84580102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US Alcohol Policy Alliance</a:t>
            </a:r>
          </a:p>
        </p:txBody>
      </p:sp>
      <p:sp>
        <p:nvSpPr>
          <p:cNvPr id="3" name="Content Placeholder 2"/>
          <p:cNvSpPr>
            <a:spLocks noGrp="1"/>
          </p:cNvSpPr>
          <p:nvPr>
            <p:ph idx="1"/>
          </p:nvPr>
        </p:nvSpPr>
        <p:spPr/>
        <p:txBody>
          <a:bodyPr>
            <a:normAutofit fontScale="92500" lnSpcReduction="10000"/>
          </a:bodyPr>
          <a:lstStyle/>
          <a:p>
            <a:r>
              <a:rPr lang="en-US" dirty="0"/>
              <a:t>Organized in 2011, 501c(3) in 2015</a:t>
            </a:r>
          </a:p>
          <a:p>
            <a:pPr marL="0" indent="0">
              <a:buNone/>
            </a:pPr>
            <a:endParaRPr lang="en-US" dirty="0"/>
          </a:p>
          <a:p>
            <a:r>
              <a:rPr lang="en-US" dirty="0"/>
              <a:t>Nonprofit, nonpartisan organization translating alcohol policy research into public health practice. </a:t>
            </a:r>
          </a:p>
          <a:p>
            <a:endParaRPr lang="en-US" dirty="0"/>
          </a:p>
          <a:p>
            <a:r>
              <a:rPr lang="en-US" dirty="0"/>
              <a:t>The Alliance is committed to ensuring that local and statewide organizations engaging in alcohol policy initiatives have access to the science, resources and technical assistance, including support for organizing efforts, required to engage in informed decisions and actions in translating alcohol policy research into public health practice.</a:t>
            </a:r>
          </a:p>
        </p:txBody>
      </p:sp>
      <p:sp>
        <p:nvSpPr>
          <p:cNvPr id="4" name="Slide Number Placeholder 3"/>
          <p:cNvSpPr>
            <a:spLocks noGrp="1"/>
          </p:cNvSpPr>
          <p:nvPr>
            <p:ph type="sldNum" sz="quarter" idx="12"/>
          </p:nvPr>
        </p:nvSpPr>
        <p:spPr/>
        <p:txBody>
          <a:bodyPr/>
          <a:lstStyle/>
          <a:p>
            <a:fld id="{470C639C-40DB-4D4C-86D8-F5B3093B309A}" type="slidenum">
              <a:rPr lang="en-US" smtClean="0"/>
              <a:pPr/>
              <a:t>3</a:t>
            </a:fld>
            <a:endParaRPr lang="en-US" dirty="0"/>
          </a:p>
        </p:txBody>
      </p:sp>
    </p:spTree>
    <p:extLst>
      <p:ext uri="{BB962C8B-B14F-4D97-AF65-F5344CB8AC3E}">
        <p14:creationId xmlns:p14="http://schemas.microsoft.com/office/powerpoint/2010/main" val="3453364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bwMode="auto">
          <a:xfrm>
            <a:off x="0" y="228600"/>
            <a:ext cx="12192000" cy="762000"/>
          </a:xfrm>
        </p:spPr>
        <p:txBody>
          <a:bodyPr wrap="square" numCol="1" anchorCtr="0" compatLnSpc="1">
            <a:prstTxWarp prst="textNoShape">
              <a:avLst/>
            </a:prstTxWarp>
            <a:normAutofit/>
          </a:bodyPr>
          <a:lstStyle/>
          <a:p>
            <a:pPr algn="ctr" eaLnBrk="1" hangingPunct="1"/>
            <a:r>
              <a:rPr lang="en-US" sz="4000" dirty="0">
                <a:solidFill>
                  <a:srgbClr val="FFFF00"/>
                </a:solidFill>
                <a:effectLst/>
              </a:rPr>
              <a:t>Product: Alcopops</a:t>
            </a:r>
          </a:p>
        </p:txBody>
      </p:sp>
      <p:pic>
        <p:nvPicPr>
          <p:cNvPr id="38915" name="Picture 3" descr="energy drinks mixed green-bla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799" y="3124202"/>
            <a:ext cx="7260053" cy="24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http://www.camy.org/sebin/h/m/mikes_beverages_alcoholic_the_taste_is_deafening__you_co_spin__jan__1_2011__pg_23_1_jpg_2012111414115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8402" y="1590306"/>
            <a:ext cx="4390188" cy="43434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four lok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2" y="1699049"/>
            <a:ext cx="63881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682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bwMode="auto">
          <a:xfrm>
            <a:off x="0" y="228600"/>
            <a:ext cx="12192000" cy="762000"/>
          </a:xfrm>
        </p:spPr>
        <p:txBody>
          <a:bodyPr wrap="square" numCol="1" anchorCtr="0" compatLnSpc="1">
            <a:prstTxWarp prst="textNoShape">
              <a:avLst/>
            </a:prstTxWarp>
            <a:normAutofit/>
          </a:bodyPr>
          <a:lstStyle/>
          <a:p>
            <a:pPr algn="ctr" eaLnBrk="1" hangingPunct="1"/>
            <a:r>
              <a:rPr lang="en-US" sz="4000" dirty="0">
                <a:solidFill>
                  <a:srgbClr val="FFFF00"/>
                </a:solidFill>
                <a:effectLst/>
              </a:rPr>
              <a:t>Product: </a:t>
            </a:r>
            <a:r>
              <a:rPr lang="en-US" sz="4000" dirty="0" err="1">
                <a:solidFill>
                  <a:srgbClr val="FFFF00"/>
                </a:solidFill>
                <a:effectLst/>
              </a:rPr>
              <a:t>Everclear</a:t>
            </a:r>
            <a:endParaRPr lang="en-US" sz="4000" dirty="0">
              <a:solidFill>
                <a:srgbClr val="FFFF00"/>
              </a:solidFill>
              <a:effectLst/>
            </a:endParaRPr>
          </a:p>
        </p:txBody>
      </p:sp>
      <p:sp>
        <p:nvSpPr>
          <p:cNvPr id="2" name="AutoShape 2" descr="data:image/jpeg;base64,/9j/4AAQSkZJRgABAQAAAQABAAD/2wCEAAkGBxETEhQUERQQFhUWFxcYFxQUFRYYFxcVFhcXGBQXGRYYHSggGBolHhYYITEkJiktLi4uFyAzODMtNygtLisBCgoKDg0OGxAQGzclICQsLCwsLS80NDUsLCwsLCwvLCwsLDQsLCwvLCwsLDcsLCwsLCwsLCwsLCwsLCwsLCwvLP/AABEIAOEA4QMBIgACEQEDEQH/xAAcAAEAAgIDAQAAAAAAAAAAAAAABgcEBQEDCAL/xABUEAABAwIDBAQHCQsJCAMBAAABAAIDBBEFEiEGEzFBByJRYRQjMnGBkbEzNUJSc3ShssEVFiQlNHKSorPR8FRiY2SClNLU4RdDRFNVdcLxhJOkCP/EABoBAQADAQEBAAAAAAAAAAAAAAABAgMEBQb/xAA2EQACAQICBAsIAwEBAAAAAAAAAQIDEQQSBRMhMRQyM0FRUnGBkaGxBiJTosHR4fAVQ2E0JP/aAAwDAQACEQMRAD8AvFERAEREAREQBERAEREAREQBERAEREAREQBERAEREAREQBERAEREAREQBERAEREAREQBERAEREAREQBERAEREAREQBERAERLoAiXRAEREAREQBERAEREARFpce2po6QHfysaQL5Mzc2vDQkcUtcG2mma0XcQPOVjPxWIcXH9F37lAJOlbDnPzHe2DS0dUHUka6G3JdFR0jYc4g3m0/mD/Etlh6z3QfgyuZdJYjMZpybbxgJ5OOX2rOBVNYptrh8jbDeg97B/iWdgHSjR08DIn71+TN1gORcSAAewED0K3BK/Ufg/sM8ekthY9fUbuNzwM2UXy3tc8hfkq/b0y4f8Sov2Bov7V81vSrRyRuaIqsZgRfdHTv0Krwet1H4MnMukkj9tqZrbvbM05g0jKDa4JvcG3AE9qyqHaaKaYRRtkPa8jKBoDax15jlzCqrENsqB4iEgmaGEE3jtntmBBuexwHoXdhO31DDPvQ6Ug6lmTnla3T9FODVuo/BjMukutFXI6Y8O7Jv0V9Dpiw3+m/RH71HB6vVfgxmXSWIir0dMGGds36I/etjRdJeGyRukEhAaWg5hY3dw1vbked9FV0pren4C6Jii6aSpZKxskZDmuALSOYK7lQkIiID5edCoTNiMxzHPJ6HOAHoCmzxofMoBTOcBK28ttRdjHHRvMiwI/wDa4sYpuygaU2uc0tXtFVss5s0lweBcSPSDorWppMzGuPNoPrF1UNRSwE2ZK+5PwoyBfs/gK3KKPLGxvY1o1FuAA4clbC5rPMKluY70RF1mYREQBERAEREAXnLp2bbFTbnBET3m7xc+gD1L0avPfTbGDip7qaL60q6MKr1Uis9xXlhom9SVdS+0jsOKx9mQrc4VhJkJaN2Xtj3rzM8siij6uUuI1c4526D43PW2iJW3wvGnRm7XmOTJu94GNka+PTqSRuBDrZRY9w00us60pZfdLxSN1R7OV0oO5npQwPazNBKGsc94zNHim6n87ULo+9uvsLzxiRzHyNhNT41zI8+YtF7H3N9tdbLqfjWIOIMdUw9ZrgInxRdaMZWeLIYdPi2sew8VwcXxYNy+N4OaDuGFwa/Nma2QMzNBzu0BHlFcear0xNNh2uwHEmAuMjmtD5GZjMcto4nSuf8AJljHEHnYhc4rs7Uw7w1UUJaxgeZIS1ps6RsRDSwBrnNe4AtIuO4ELEfW4lkLHyOYwxNgtI6KMGFnksGexNrnUa2JHNc1GNzZZmT1LpWzOD5Yog0h725SCZS2zfIZcsvfKPRZSqXW1d28jYa3F2gSktaxrXBrmZAQ0tIFiAToe0ciCsO6+6uqMjsxsNAA0cGtaLNaO4ALquu2D2JMze85W7o4vxfWO/pKZo895Df1X9a0gUlph+Kag8zVwj1RyH7VliuS716kx3noXo9t9zqbKAAWE2GnFzj9qkSjHRn710fyQ9pUnXxct7OxBERVAKx2ZWsucoFrk6D1rvdwKx5mkxkDjl0sbG9tFDBH8eDHDTIddbWPJSaF12g9oB9YULYwsp2teLPDiXXNySXE5j57hS+gdeOM9rG+wKIu4MhERWAREQBERAEREAXn/pmH42PzaL60q9AKgOmT32PzaL60i6cJy0Sk+KQODDZ5iRBFNKWgEiNjnkA8CcoNl2HZfEP5HW//AES/4VZPRTghqqapY2Td2micTlzXAjeLEZh8a6lbthQDlNbGHfFMQvrw03q9PF6Xq0arpxpppW23/wAFGhTlG8pW7ioIsKnAaHYPVEgsu4NqBmDfKFsumbuXZ9zJOP3Fq/8A9FvJA+J3X85KtuXYQNNnVrGnsdEB7ZVyzYO98tYw2FzaK+h4HSXguF6XrP8Ar+Zm+oo9fyKfhwuYMAdg1QXDTPlqRfqgEkWte4LtLcV2/c5//RKn1VOv6qto7CDLn8NZk+Puhl7PK3tlxJsMGmzq2MHsMQB9RlVHpWt8P5mNRS6/kU7HhNQN3+J6g5WgPuyp8Y4ZczzYDKTZ2g0BdztZd4wyS3vLU+qpvwI+Lw1af7PO6t2PYQO0bWsJtfSIHTt0l4L4GxLdPw6LXh4sa6208brqLKf5at8P5mNRS6/kVKcLk/6LWc+HhHO9vgcr/R6FhV2B1rwGx4fWRsFjl3MriX2sXFxYDqLacNFdMuwgabOrY2njZ0QBt6ZVx947bgeHR3PAbsa34f71XjpmtH+r5mQ8PR6/l+SjTszXgEmkrAB/QS/4VnQH8Uy99ZH9ELj9qvCi2DeyRj/Cr5HtdYREXyuBIvvNL2t6VTGJfkdQOX3Qef1HL0cPpCpiqclOGWzXPc56tKEGsrv3F8dGXvXR/JD2lSdRfox96qP5IfWKlC8GfGZotwREVST4lPVPmK0L6SuLiRMwM0sLC4AGoOhvc317Ladu7rJA2N5JsA03PoXSyvjLSQSQOPVP2jVRmSFiIY/S1tiQ+LjzNyG5nG3kC+haP7HepfhB8TH+aB6tFG8VxqF7XAby47Y3/uW+2dnD6dhbqNR6iUzJvYRY2SIikkIiIAiIgCIiAKgemP32PzaL60iv5UD0x++5+bRfWkXThOWiUnxSU9AnuVX8pH9QrX4xguHVON4iMRLGsZBA5rnSbuzsguQbi5ty1Wx6Bfcqv5SP6hUxxfYXDamYz1FMySQ2u5zn65RYXAdbgOxW0h/0S7vRClxShBJJVPoxLG2rDYZmReEzbjeQsmfu3GUkagaAX1sts2oqaOsM1NCGxwUcXhFMyXet8HeXNflkuQ/KSHA30811JsSnw6pxplBPSQOp4meDxyDeNyzhplyAtcG5dS21r5ludhm0jJMTcYIImUbnU+Zu8N6ZgLyHh73B3PkFwmhXlTiLzglBQRNke6d0skjYml791FK61mA83kH+wV3YtBTVlBh9TLHer8Mgoqlzi7MRG17SHNvoS1rDwBW62fqKqMNxKiwqnFK1pYxjZJXVXg5eS4sBcW8STYDt86ycTaayrnhwqipSI5YqieWpdM0Gqyksysa4ZHgOcD33uNNRJlYbR0lBjk0TCyGEYd1Q99hrLcgOedeZ4qpcPEQihdPSuqWNpJSWte5hZ+FTBshc0Xygn6VYeMbWUlbPQx4lS0jCyWphrDKXAwvhDbZJWuHUc48DcX07z8Ue1Mb5Xso6OjlqXTS0VJlziI0LetmkGYh4IdfS17n0mQR7EMNkM+Hx1DIKx/3OabSVAjYWGecs8dmFy0EC19fQtzhGz2HTVsseIMhhjjooC1vhPVjdbXJKHdcW7yvjEqGKlbNT4jh1H4RFTPmpXxyTugcxriXxlpku2xc42BHE9tzYmEbB4VU09NNLRxZnQxG2aWwGW4aAX8BfmiRI6HK6WXD/ABj5JGslkZDLJfO+Fp8WTfXu9Cp2vH4HUfP3/VevStHSRxMbHE1rGNFmtaLADsAXmzEPyKo/7g/6r16+juLPu+pjU5i8ujH3qo/kh7SpQov0Y+9VH8kPaVKF5s+M+0utwRFo9pMTczLFEbSSc/is4F3nPAensVSTF2qx+JgMIcC82zAa5W8deVz2d6jdNtDO3MIs/WtwaXWt2aG3+i22H4EzOAGgnynudqSTzN+Z1Kl1PTtYLAKrTbBX8m0NQPdRPbzFl/TYLZbLbTw33L3Ftz1Mw0B4Zc11MnNBUc2g2chkaXZG3+MBY+scUUX0jYSS65UV2OxR5AhlJJFw1x49Xi0nzD6CpUrAIiIAiIgCIiAKgemL33PzaL60iv5UD0xe+5+bRfWkXRhOWiVnxWSnoEd4qr+Uj+oVaM+bK7JbNY5b8M1tL911VX/8/wDuVZ8qz6hVsrXSK/8ATLu9ERT4qKhZ0Sy+D77ej7pibfiXO7cl+9z6tt2c7cVmwbKYzFNVmJ2HmGskL5Y5M7nZXiz2g2FtCQrQcLhac7Nw5cpdKQNAC+9hZo4kX+CFw2NLkHbsTjEcPgMNbC2ivZsuQipbEXX3YcNO64+jgs2s2PxClqJJ8JnhAnbG2aKqDnAvjblErXDUuI4g8yeN9JfT4DEx7XtMoc3teT23BvxHWP2WWM3ZSnAsDLbT4dvJFhqBcehAQah6KpGz0ks74agiWeas3g0lfMBbK21iAQTrZKfovqInSzU8sMM7KySekIBMYhkFjC9ttBYAacPZM5cHoW3a6TU8by9Y6kkHna5v/povn7n0lrbye1wbdZwu29uLD2nu1TI+gjMukiNbsDiNZ4RPXzU5qHU7oII4g4QxhxuXEm5udf4taRbE0GLwFsVa6idTsiyMEIeJA5uUMJJ0IsDfvstlR4bSNe1zZH5gQRneeIBAvfjx+zgTffNeDwIPmU5Wt4umfS8xYk78BqP+4u+o9enV5cxST8EqRz+6BPoySD7F6mjuLPu+plU5i++jD3qovkR7SpQot0X+9VF8iPaVKV51TjPtNEFD5X56yYn4JawdwDQfaSpgosKCQ1U7g05S9uumvi23t2qhJuMKbq899vUAPsWxUcl2gpaUnwmZkYe45S6+tg0ngOWYetfH3/YX/K4v1v3KUm9qBJlw4XFlGvv/AML/AJXD+t+5ZNJtfQS33dRG61r2zaXNhyRprawRzemKslaBo17HD02LvXc+tT8KvKx+erleNWOMYae0AC/03VhhVTT3A5REUgIiIAiIgCoDpjP43PzaL60qv9efemY/jf8A+NH7ZF0YTlolZ8U3/Qc+QQVhiyl2+j0dpcZHaDXip7VbTSQ+7U8je8AkfRdUrsrAX0EwD5GEVkRDmOLSCIZeYOvmUgosfxWDRlQ2ZvxZ2g6dmYJpPF0qeLnCa6PRG1HB1alJTgWGNuqfmHjzskH05F0TdIdG3ypom/nEj22UKk2qik0rcLaSeL6dwHpOoJ9SxXnAJfhVFO7smp7t/Sy6+tZQrUJbmZTo14b0S6q6T6Af8Rm7o2u9ob/5LU1PSPC/3KJz++QE/Q7T6Vovvbo3/k1dhzu5xdGfVYrrfshVD3N2Hv8Azaln/lZbKUFzowan0G2k2vncLB+QdjbD6G2+1a+oxVztXySHzyOA9TdFiO2WxIcIqb0VFP8Aa9dTtn68eV4Gzz1VP9j1qq1NGbhNm2widr85dO+JrAzVubUvJAF9ezsUhjrDEcvhrnG19WyHtOsjYhya4jXkoxgdBKGzjwijLvFG8b2TBga55dnBGXUXsAbm1l2zyEl9szXsYc92BxYyQi7QAXO5DLa9rO0AsFy1Krctj2HRTh7u3eSR2288dTTQtfFJHNujnLHXIkldGbOv/N7OapvFperUs/rbnegbwfarJ3YNTRPLY8w8HGawP/EvFwAcgJ43te54qqcYd46cf0sn13L0tE1I1FVS5kr+YrUpQUW+fcelujD3qovkW+0qUKL9GHvVRfIt+1SheXPjPtNEFr31jWve3Qm40B18lvJbBVHtwYm1ta+VsbssNO5oewv1LmtLRYjKSNM3JVyZ9iF7Gr6Xpbin0I68vH82L9yjGzVbTMad+Gl2YkZrmwyttduUgi4Pm7FvMWoqWBtWy1OTAIgHzMleC6oNTNGG7rg/dugaHHqjLqu/GMCpM7w6BrN0+d0ccLnB9TBTwZ3hwzHKd4A3MLGxdbhddVJKFNQfiRmtLMR3aaupXsduspeXAl4BbmGYnybdnm4c1lbCvtvuPCPh+esKcQTUm/bBFE7wyOK0ZkI3ZiLiOu4nU+xbmfCoH1FUyNsRZGJImiBszSyVzy2MvMnFzQ11yOqq1oXpuBLneWZkwoqm7gLO4jiFZ4XnXAYmtqKMhjWl26Jte7rxQvLnAnQ5nv7F6KC5IUtWrXF7nKIiuAiIgCIiALz101H8bj5vH7ZF6FXnvppH43HzeP2yLowvKorPcdWxH5FN87j/AGMi2y1GxH5FN87j/YyrJxmFzo7NBPWaXNBsXMBBc0HvC8vT6vpCS7PQ93Rjy4W/aZy4LQeIC0MMb2Pje2CYMAlGQOBIzFmU2JAaDY6XNl009NMx8zhE4vJmLCWt4uJydfPe2vDKvK1K6374nXr31fX7G+koYneVGw+doXT9x6f/AJUfqWmiw6pAjYGkGORz2OzZhYsuA46EgvuDp8JdcOHzgwndyZgIwQ6xaLPJdZwcCwgHXiHaK6pW3T/fEzdW++n++BvRg9P/AMpnqX2zDYBwii/RC1mO0krnuLY3SdQCO3Bjw4lxNnNIJFrO7vXzG6drZ2iKTO9znMd1ct3NaBzvobnhyVcjcU83n+S+eMZNZPL8G+hcG5hkjIda4cDxabgixHasioq2vvnggdfL5RmdbLo215P/AHfW6hkmHziIRujed25+WxEjS1zQRmBLSdcwuLWXfT0kwnY8xuvduYk3DRu7HLJmva/wSDc6reMpwjaM91+j92nPOFOpK8qe126f3YS6KoL6inJDRlkp2ANvazZQeZOvWKqnGIzvZ3ct9IP1nK0KD3eD5eH9q1V7jEfi6h1v+LeL+ly+g9nJuUaze92+p52loKEoRjuSPRXRq22F0Q/oWqSqP7Ai2HUg/oWqQLKfGZxIKFbQ7NMnqJn56hhfGyN+7LcpZY6EFjvaFNVp657g9+UkeTp26X85PmI4rOTfMWSuVPi2CPpnuZDPI4zNOdszad+YU7WNja0OgdZwa8gWto1ajwOufIH70hzah0jZM8YtIWRDeNtGOq+8bbcCWnTjeU9MFI11Ax+gfHODfgXB7Sw8BrqG94sqv2ZwsTueHE5W7vQHjmlYD6Muf6FMZyUbtkuN5JIl0rK4hzXy0zQ8uzjdU4AfHGST1YLNdbTM2x71z4PUyk7+Ysf1JbwinaS7O8NLjHGA4+Udb3zaqI7WYZuJepfIQLXv5RLyWi561rC5HDM3t1mnR9h1qJ8xteSRrRw0ay9zc9rie/qqJTcoXiy2rtNxfMZOEYCGzRvdLM8tcwi4YALBrfgsHJrR6Fd4VW4bI4u1PAjl/rp6ePYFaQVKTk17xWccrscoiLUqEREAREQBefemYfjgfN4/bIvQS8/dMnvwPm0ftkXRheVRWW4xtiPyKb53H+xlWZURSnNZzMptYOHeL8j2EelYew/5DN87j/YyLbryvaB20hPu9Ee9ouN8Ml/rNb4BJY+4cRbxY0HwuWq+Th8vIwebdjT02W0ReRrZHdqYmuZQPtrub3vpGBfQ6cNNcvbwPmSKhfYh25vpZwYNNddLcwtiijWyJ1UTWtoH2PuJOlvFjQDyuWt+HcjqF/Lcj+wD2dw/j1DZImtkRqYmuZQusQdze4sQwcL9YWtzH8c0bRyt1a6IHTUMAJ4X1A05rYomsZOqifeEhwlp85Bdv4bkcPdW2+hV7jcwyTM5+FyH6SFYtB7vB8vD+1aqrxknwiYct9J9cr6r2a2wqvs+p4WmFacOw9T7FstQ0w7Ix9q3S0+x5/Aqf5MLcLOW9nCgtFW1AE7mkPtZpOUE8uGjTbh2hb1Vh0iZX10UWazxE948YYuJaLmQA6ANc6wv5PBUcXLYiU7EY6aHtIgygi0kvlDW2SK3H0+tRno7rWsmlYbXkZ1SbeVGSbAntaXelo7FLMX2YzufaoqXNa99mPlEtmNpN7mAkuTeQBpNhobX0BOtqNkB90GUYkjcx0BmdIYYCQ3PK1nGO3wY735uPcpVB5MtyHLbc0fSHVh8kIbl0a91hyMhbcfqfQs7o+eBvvzY+Hc5d9FshcM3gc0vNOyzKeDxckwk3jn3Z7m0syi2pPMLMiwACLOyaqhzMY7dOyxyi8kTcj8jQL9ckcPKZpxUSw7UMtwpu+Z7yUUVS3O0ND7XHFptckcx5zx7VagXnrZy8VdDndNZ7fJme6QskcG3jueJaXht7cl6FCrCDhdN3JbvtOURFoQEREAREQBefemf34HzaP2yL0EvPXTc62LA/wBWj+tKujC8qistx07DH8Bm+dx/sZUnhnZbxz3fmsv2cTf+NVxsJ+QzfO4/2MqzaymHFresSLkNDj231I5gLzNOytpCfd6Ht6PjfDLtZiwPlbe5mdw1LRbzcedvpK7pN8BcSX7hGLjhrqe/6F1MgN/INtCRkGtj+cuPB3a9V1+3djtvfyv5o9a8nYdfvW5zujnkJAu4E83M08yy2MdlsXXdY9a1vMbBYdJSWd1m+Y5AOemoPn9a2IFuCzm1zG1NNq7NTLHK05d5Kbi98txyuND5++x7l8Ukko8p0ztDxZpfU9voCy62LrAtYT22aDrftJGtl0MpyCLtNhz3Y7L8nX4+xaKSa2mTi1LYdzXyWzF55dTdjNxK6xPKTa8gubaxt04cSuPBSfKB9LBr5ut/F0ipSXDM0kE63jAA0P8AOT3R7/8AptsJa4TQZnZjv4dbW/3jFX+N0lg+X41XM39F1/tViYePHQfLw/tGqE7SPHgzRz8NqT9LV9L7Nv3Kvd6M8jTC9+PYeitjfyGm+SZ7FuVpNiTegpD2wxn1tC3apLezhQVP9L1BI6sjeIszNyG5r/CDnHLa/Yb8FcChe3NO97mZGucWkk5QTYFhFyACbXIVJScVdGtGnGpNRk7Ip12Dx9YxySNtcWIezMMrTcNMdyDmIt/NPdf6dgOo/CWXdZty+QWaRnNyW+TfS3xvWpjVRuFtHcTq5pB5D4Ztrdx/jTDdNG25zw6nQOy6cO86fv7FXhMz0VouL3S8iKHDpCPyk8S228k4XF9LeSSfTYpNhYIdnmcdAS67zmJ0t5BJPVH0KSSTRGwD4DY3uCzuDRx10vfsXwW5hoNOPVANj2HKbkD+LKHiZh6LSXG8iPbI0VqqIsa8nfAG975GvFpOA0Op4L00qN2Yhf4ZG4tdbrXJa4C5tbU8zx9KvJWhUc95wYikqUsqdwiIrmAREQBERAF526eDbFW/Novryr0SvOvT/wC+bPm0X7SZdGF5VFZbiPbN7Tx00UkMsMkjHyMkBjlEbmvY1zeJY8OBDuwcFtPv4pP5NWf3uL/LqCuCy8PiJDvEOm/Nz9U9vV4+le9idG4atLW1IXb/AHpIpYirBZYysiY/fpS2B8ErrHgfCo7Ht18GXLtsaccaOvHnqWcP7stFT1krBlZS1DWl2jWy1IFwMxAAOp6pd6+xG4vM5t9zUuabDNv6kgm9hrex1BFlwPRWF+GvH8mvDK3XZuztrS/yWu/vUf8All9fflTfySv/ALzH3/1buPqWjnxOoFy6CpAIsc0tTYtBFwbnhbT+0hxSe5O4qebXeOqeLTYg9biC7h396j+Kwvw14/kcMr9dm8O2dMONJX6cfwqPQ/3buPqRu2dMdBSV5PYKqP8Ayy0T8Tm0cYamxBIJmqdQQHXBv2NLr/uXLsQnBF4KkHXTe1NybWPPjbTzKf4nC/DXj+Rwyv12bsbaU3Kkrv71H/ll1u22oyLGlrP73F/l1qnYnPodxVAX/wCdU9Y2PO/H9yw5qc5XXopQSPLJm0Ot3WOh19itHROE56a8fyHi6/XZI4Nt6Nj2SNpKouY5rmh1WzLmabtvaAEi47VE8RxB0jNbayPksOALzc2WuWXVxWhjd8YvHqsu+ng6OFg9XG1znqVJ1GszuertiG2w+jH9Xh+o1btanZIWoaT5vD+zatsvmHvNgovjNSRUOjBteNpvxtckG7bjMDYcexShQzaV2SqLnXDXRsAdyzBxuqtJqzF7HfT00juqBETpr1mG2trix7Ss+TBnH4buFuY9jgsTCsSjBPWedOLWPI7tbLcR1bSL2lAHMgjzceKpqok5maubBnkk5zc/nd/87vKx59npHCxcD5x+5SHeNPAnh2/6rpnmA4l4sPikjTzBRqIjOyvmNbDUBt9WubcDQX0F+3yTzVpKt8QjY+pvGQ7O4cu8WF+5WOFaMFHYiL3OURFcBERAEREAUE276N4a95m4TWADi4t0bw1AP0tP0qdopjJxd0CiP9itRzc0+aQfbGu+n6IqyMOEcr2h2jgJW2cO8ZdeKvBF1cPxFrZvT7FciKRb0VYgAAJ5BY3HjRxsR2dhI9K4/wBlGIWAE5sDmAztsDcm4008o+tXeijhtbreS+wyopJ/RZiJFnVEhFiADI0gB3EC/Ad3BB0XYkL2qJNSSfGNsSbXJHA8ArtROGVunyX2GVFHv6LcSOhnkIHAbxlhoW6DgNHH1oOi7Ehbx0mgsLyMNh6VeCJw2t0+S+wyoo9nRdiQ030trk23jLXIsSvuPovxEC2/mtwsZWkW58bq7UThtbreS+wyooX/AGKVHxv12/4VsoOhlzo2MkktlcTq4FtnWvo1t3Huu3zq6ESWNryVnIZEYuF0TYIY4WeTGxrB5mgAexZSIuUsFgYvhTKhmVxII4ObxH7ws9EBDjsfK0gxysdbgJGkDt5FZrKfEgLXpLd2Ye0FSREIsRnwbE78aUek/wCBdhwyudo6aAA8csbj9Nxf0qRIgsaTDtnWRvEjnFzhcjqsY250vZoufSSt2iISEREAREQBERAEREAREQBERAEREAREQBERAEREAREQBERAEREAREQBERAEREAREQBERAEREAREQBERAEREAREQBERAEREAREQBERAEREAREQBERAEREAREQH//2Q=="/>
          <p:cNvSpPr>
            <a:spLocks noChangeAspect="1" noChangeArrowheads="1"/>
          </p:cNvSpPr>
          <p:nvPr/>
        </p:nvSpPr>
        <p:spPr bwMode="auto">
          <a:xfrm>
            <a:off x="207435" y="-1790700"/>
            <a:ext cx="49911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4" name="Picture 4" descr="Everclear 1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130553"/>
            <a:ext cx="5080000" cy="3540369"/>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data:image/jpeg;base64,/9j/4AAQSkZJRgABAQAAAQABAAD/2wCEAAkGBxQSEhUUExQVFhUXGB4aGBgYGBwXIBwaGx0gHR8cHB4aHCggHx0lHBccITEiJSkrLi4uGB8zODMsNygtLisBCgoKDg0OGxAQGzQkICQsNCwsNCw0LTQsLCwsLDQsLywsLDQwLSwsLCwsLCwsLCwsLCwsLCwsLCwsLCwsLCwsLP/AABEIAMgAyAMBIgACEQEDEQH/xAAcAAABBAMBAAAAAAAAAAAAAAAFAAQGBwECAwj/xABPEAACAQIDBAcEBAgLBgcBAAABAgMAEQQSIQUGMUEHE1FhcYGRIjKhsRRywdEjJEJSYoKywhUzNDVDU3OSouHwCBYlRHTxVIOEk7PD4xf/xAAZAQADAQEBAAAAAAAAAAAAAAAAAQMCBAX/xAAvEQACAgEDAwEIAAcBAAAAAAAAAQIRAxIhMQRBUSITMmFxgZGx8EJSocHR4fFi/9oADAMBAAIRAxEAPwC5NtrfDzjtif8AZNeVNlbGlxZyQgFgmaxNtNBp616xx63ikHajD4GvNnRpKVmlYcVwzML9osa1F0JgPE7Lx2EIzJPHc2BFyCewZSRfurrhN7cXH/SX+uoP+dFMd0hyYhYBJEiGOaOXOrH8g6jKR2Htpx0w4XJjVflJED45SQfsrTjGTqUQtrhnGLpHxI4pE3kR8jUd3g2w2Lm611VCVC2UkjTnrU7wexcPFsQzywo8pRnVyNQXNl17tK67nboYOfARzTx+0c2Z85TQMRc624VmMMUHqS+A3KUtmVbXCQVcknR9s9vddx4TA/O9QrYm6ceJxuJw5kdUizZWFiTZsovfSqLJFmaZDLVqatN+imPliZP/AG1Pyag+2ejWWKMvDKJiouUyZDYfm+0QT3UtcQoglqVKnezNmy4h8kKF2524AdpPIUwGJpCp1B0ZYgi7SxKezU/IUL3m3OkwUSyPIjhnCWUHiQTz5ezQpJ7BRGqzapinR/KcN9I66O3V9Zls17WvbxqHimmmBlRXUCju5u7Bx7yKJBHkUG5XNe5tbiLVMIuiXtxZ8ofvkp6khNFZip3sHf8AXC4eOERyEqLGxUAnuvrS3v3BTA4YziZ3IdVsUCizeBJqMbtbM+lYqGA3s72Yj80an4A+tYnCGRbji3F7Ep//AKMw9yAi+hvLb5JQ/E794hhYKqjlqxt6mi3SPudBgoYZMOHF5Cj5mLcVuvh7pHnQPo7waTY+JJEV0sxKsLg2GlTj0+GrS/Jp5J+QXiN4JnOrgfVAFFtwpWfaWDzEt+GXib8/+1WY0mAnllwAjQOoIZerC+am3EXBquOj7DlNrYVG4pPlPiuYfZW4qNOlQm33Z6npUqVTGc51urDtBHwrzX0YR55nU8Gw5X1sPtr0uRXmfcFcs8w7MNIPQCn2AY767lHARo4l6xHYoAVysPZvrqQeHdR/pNQz4HZ+IXUlcniZEUj/ABRn1qAT7UmljRJJXdF1UMc1ja1xfXhVt7m4YYzZmGU/0Myn/wBqS/xXTzqkrVNiGvStIMPgMPhR+Uyr+rEov/iK133c/mJv7KX5tUc6Y8Znxccf9XF8XN/koqY7iYhY9lRyP7iK7NpfQEk6c6w1UEHco1Qv6PwqddEY/Gpv7H94VLP97dkyH2ur/Wht+7UW6JgPpeItw6vTwz6fCtylcXsCW4x6TcbImPYJJIo6tNFdl7ew1IejXeGTELJFM2Z4spVzxKm417SCBr31F+lT+Xt/Zp9tHeifZLosuIYECQBUuOIBuW8L2A86w4rRY73IxvdsUjaLwxDWVgyjhYvqfK9zVijqNk4TXgONvekf/XoKA4CdcRtt2FisUZUHvUWPxJFDelzEkzQx8lQt5sbfJaT9TSDgG7Q6QcZITkZYhyCgH1J40G2pvBicSoSaUuoOYAgDXhfQDkaGGsVVRSM2XpCLbL/9L+5VHLV4u1tln/pf3Ko5azi7jZZHQuPwuJP6CftH7qY9I20plx8qrNKqgLZVdlHDsBoh0L/xmJ+onzapdtrYmzpJmkxJj6w2zZpcvAaaX7KVpTdh2KSlndvedm+sxb5mp30NYHPjJJP6qP4ubD4A1w6Q8JgI44Rg+qzZ2z5GzHLlFr+dSTotjGG2diMUeLFmv+jEpA/xFq25LRsKtwz0ghcTsuZ01CHMPGN7H5H1quui3+co/qP8qmHRk5xOyp4G1IMidvvrmH+In0qH9E/84R/2b/IUlsmgCOHY/wC8LW/rWB8Or/7VpuiL7ej/AOrk/fo5s7Zoix2N2jKQIo2cJ2kgAMe7hYdt6jHRe5bauFY8WlLHxKsT86Xb6AeoqVKlUzQq827lRXxs6rzilVfM2Fekq8mY6afCzM6M0bBiLjvPA/dTW+wHLbW6uJwahpkGTRc6sGF+Q7eXZVg9CuKvDiIvzZFYeDrb5pUF2zvhiMVAIJsjAMGzBbG4v325063C3mXASTM4YiSOwyi/tqbrfu1NVkm4mVyD98cd1+NxEnLrCo8E9keuW/nVlbvD/gR/sZf3qpwd/Hn41cm4+Lw77NjgkljBKsrqXCmzE9pvwpZNkhxKbBqddEI/GZ/7IftVIpOjPBv/ABckq/VdX+YNCejjBiHH42IEkRrkBI1IEltbc9KJzUouhJOzbaEkP8NlJ40dXRVXML5X4jj28POnHSLvDNhVSOJQvWqfwl+FrAqotobEa99RPpNYjaDkGxCoQewgXBqZbRQbU2aGUDrLZgOyVOK+eo86m1w2aIL0c4oR46MHQOGTzI0+I+NHelvZ5vDOBpYxt3G919bkeVV9HIQQymxBBBHIg3BHgflVybA21DtLDmOQLny2ljP7S93O44U57S1CXBStK1WJtHowbMTBMuXkrggjzGh9BUc3l3TlwSI8jowclQFvoQL8xVFJMRaU381n/pf3Ko8Cr5XCmXACNbXfDhRfQXKDjVfp0YYr+shHm33VnG0rsbCXQuPbxR/Rj+b/AHUB6SbfwjNoPyf2RUp6K8E0GIx0TEFo+rUkcDYvwp5vL0eNi8TJP9IVA9vZ6ssRYW45h2UJpTbE+CoybelX0N3HfZSYNHEbNEoZmBPGzNoOetqhGK6N+okwv4Yy9bOqMvV5QFALsfePJCPOjvSnvVPhXhiw79WWVnc2BNrgKBcacGpzd0kCDe4e6LbO628wl6wobBMlil/0je+bu4VB9yMF1O25YuSdcB4XBHwIptuVvpOcbH9KxLGJgynOQFBtcE2AHEU/bb+Eg21LietDQtF7yAt7ZAFtPq0t7d+A7Dpm+kJtjDcSkhlXn4+hjHrQPomjJ2nhD+kT/gamGE3sEGNxWISPrEnzjKxyeyxuL6H0ov0NIW2nhxf3FY+QU/fRTSA9LUqVKpmhVSmIhRiwxMfPSVRp4HiR53FXXVOYJnu5hYGzHNE/b3HiLm/aKhn7G4Ap9wcPMLxOrDu09Sv3UJxXRmwNkkYGxNiofTxBFTYGK95YGjb85Rp6rTnD5S69XMfdOre1bUaa/wCtKh7fJHh/v1N6EyqJdxMQL5Xja3ivzBofiN0cUP6IN9VlPzq49jl7tkA4C99PlVab6zTfT1jjkZGfIoAcqMzMRrbTieNWw9Vln4FPFFEZfYmIT+glB7Qp/drisk0RLKZoyeJGdCfEixNS7GbL2tAjszkrGLuQ6tYWvfUXOlN1x21MqPkZlk9w5A2a4J0AN+APpXR7XJ3ivv8A6J6Y+SIYrFNI2aR2duF2JJ9TTvZm38RhgVhmMYJzECxF7WvqOOlFJN5sQApdIyGF1JTiOFxrW7bVn9kHCIesF0/Bn2gOa6ajwo9q3tpDSvJGJZMzFidWJJ8TxrCSFSGUlSOBBII8CNaNHbin/loT4afZWW2kL2ODS/IWI4cbDLyp+1f8v4DSvJ2w2/ONQW63N9ZQT60z25vLiMWqrMykKbiygakW+VbDasZ/5SM+Z9fd4Vt/CkYGb6JHlva9za9r2vl425UlNLfT+P8AIV8R3Bv3jVVVWRQFAA9gcALfIVud/sd/WgeCLTAbZj5YaL1/yrvhtsZmAjwkbHkACxPkBc0ta/l/AV8Rvhd5MTHJLKkxV5TeQgL7RF7cRpxPCu8m9+NP/NSeRA+QrtLt10OVsNEjDkyFSPIisf71zDgsS+CU3l/8BpXkYybTxUpBMuIcg3HtObHhcW4Gxt51quzcTIb9VMxPNg3zaj20tr7QhiSSQqiv7tgL+6GBI5Ag/CrG2PLmwqs0ZZygJe2gJA+2pz6mUP4V+/Qagn3Kkj3XxJ/o8v1iBRHDbhYl+weALfcKs7Bs4hmyoCLasTawty7aKSpiCNZI4x3C/wAzUl1mRmvZRRW2E6NH4u3rp8B99TXo32JBBjgqMGcITpy4gjTy41zxiw8JJnmb80G/+FKNbgj8bIWIRoI9L2BJ15Dz40RySk1bBxSRZFKlSrpJiqppNnpIzEghg2jKcpHDnVs1WMI9p/rfYKhm7GomYYZ092RXHY4sfUfdWHYlx1kP5J92zX1GvLh9tPBMq+8yjS+pA0HPXlTMbUDSr1KtL7B4ezYXFjdraHkedcjV7IvGMn2G2zitzmYr2EG1VT0kn8bbn+DX7atfAYbEqSOqVL2GdmDgDjcAat8KrXpMwDw4qNnysXS/sghfZbhYm/OqdPCUXuh5Vs9w7tjqpIZsHmcS4eMOoW6iyQpfNbQgkkWrXZe0oRh8PL9JZVhjSKQC5RGYMQ1hrnGUg9zVG4d9pR1+eKN+ukMhvcZbhQyrx0ZVA1+NabR3nSaJIjh1jXrVaUob5lQkhQLDUBiL9wrqOcW/uAkVlmsBGRkUX1Daubjlckj9U1M54LTYCwt1BeE994Fa/wDhNQja+8iYhI1aMg9d1kpuCCoZiAo7bSNe/YKOR79xyOzTZ8qzF4QFBshRlsbHj7VNiBWE3TQfRW667s8JljIAskntArrc2Cm9HNkYozRx4oXJjbGHzezL86H4Ta2FdEk/5iOCxLC2Xq42SynmWLg+VDN39vph8DPCdZGdWRbHUezm14D3KACuD3c+hma0vWZsLMpOXLldMoZeJuPaGtY3NyI2zg6Zusedh3OSihj4Kh9a7bW3lwzdYI3JDxTm5Uj25ihC+QU60L2LtFIv4NlkNkiknVjxt7rDQfXFOwDmKZkwETERvApzzR2Gdl602seQ0sfOtFP/AB820P8A+VAP4RwyYGVYy/XzAI6m5HsuWzg8BcNwFORt+EbVfFXYxG9jlN/4vKNOPGgCQ7a2EmLZTPN+HRYIWZLFWlkzcdOXGmke5OFZpLNKY3RRDci4dhLctbiB1PD9Ko3u3t5cLDlykuMTFNYcCqAhhft1o62/EKmQJFIyBFENyAQ6iQEv3fhjw/NosKM9IDq0D5QVCSYawJufaw7/AGBfSpxsJH+hLZwE6saW1OgvrVV7x7dXEQWUZWaUEre5CxQrGpOg95mf0qyNnzwphF6xXV8gCkqwB4AZdLGufqOEVxRcuEOsMR1Ut5CvYtwM2lO3GHPBJJj4FvnpXDZpRoJ+GZeNxqtxzB1HA1JJa5orY1PZ0AS0trRQpEvax/dX76J7j4YjGMzuXbq+NrAXJ4AeHPtNKfhTzc3+VP8A2Y+ddGP3kSZOKVKlXWYFVTyQszuTLkXMRYW1HPU8Dpyq2KqyZL5gCAc5499x661LIropjdMwiQIxzKZSdWZgH93hqeHHgK7vtpsyKUy5rC98wDNaw5cc6/EVwwyooyl2a9gDbL2jiTbnfyrvDMgIEUYNxmu1zqbHLblbKPCwrB00u6sf7PmZgc1r6HwBUH539Kr/AKY9muyxTg+wl0ItqC2oPhpVgQz5mXKQYypOnbpofW9BekJFOAmBF9AfAg6Gt9iKVzryUOKwazasNWyBqaxWaxQMRXS9tL2v38vkfQ0kUkgDUnhRjY+HzYbGseCpH/eznL8A1Pd19nAoZDxJsPAEA+pPwrE5aVZTDj9pNRAOJwLxi7DTt41wCGxNjYWuey/C9T7aeCBBFrAlhflpYfDWongsOWhxSHjHlkPijFCPSQ+lZxZNfJbqsEcdOPDBlZrFZqpymaVYFZpgPth7NfETJGguSRXojESdTCxUXEaaA/ojT5VUPRVshpMSJrexHfXv4D4/KrTxeM9ooVVlPssp46gfA5reRNTvll1HaKr4v9+X5GRxeHxBLPFc5xHmHFiSQAba2ygMb8iK2iiU+zHiZVVSRlIHL80sL2Fx230rOWByt0ZGU9YMpvYkhiSNOSjiOANNjslCF6uQaE2B0NyLMD3kqDburDV87l/TxbXz3X9x1IZwBdY5Pqkpr2m99D3d1ENxsTmxTCxU5NVPd8D40DTCSRtYg5SSQQdB428bDzqSboC+JF+IiPqSPuNEY07IZKS8/InNKlSroOcVVZOtzIDwzkeXA1adVdMQJJsw0z3+dTn2NwNZ5FF9CzqQAbgHQngeXb5iss97hUBAN7hf0tDwJ1VeyumHmW9lUX4XOpPHj33+dOoTMwB93u+PqawdF0v8nERyMqZlJKte+gBBH6XA314aU52jhlnhdG1V1IOWx5cu+uU+BJ1keygW1PHUnMSeB1rjitrQYQBZZgOa37PKjjky/VWnn4Hn5lsSByPnpWhojt142xErRG8bMWXS2h14UPaqLghNVJo51ismsGmIlcmE6vY4cHWacFtOQJCjysT50T2BHlw62/NjJ82La1w27Fl2ZFGOUaSnxJN/g1FsMgRFF+HVjU9gHd2muXNK1t5Ovo/eb/eTaVbjlqzjs4g8/soNtDCJDgsTKD7eIkRbW4KCCR5lr38KOobEG40l8OOnG/2VHN40P0d7cFyftZfsFTxNqW3c6OqV4r8EOvWaL7RgEeEwy3u0peZtOAIVEF/BWPnQiu48wyKVZFdcJFndV7TzobpWOKcmki5ei6BVwKleLMS3iNPl86kW0cWUKAKDmve/LsufNvSlsjBJFEiR2yACxGoPffnXfGyMqggX11v2WJPyrNekpqTyDEPG63ystlJuD+Tcixvz9kafdXIQJc5H1JObMOfA6jTjr4iu6465ylQSzZbrpwIIPPmT6d9cAsT5irMNQT2ZtfPkawV3Xlf1OIwboujZm7jy5VIdzD+MNfj1Qv43oDh8HlNgwIU204+fw9KO7jtfEzeFv2aa2aJ5HZOKVKlViAqqvEzFZZbIXJY6C3IniTVqVU74vJPKJCLGRgrDh7x0PYfnUczpJm4cjyOeZvcjVBw9s6jvyroRytcUnhleREklsuVj+DuhYgjVtdOPAU9irB/jk+o3zWueU5MqpVwgLsfZ8chcSL1mlryHOQCeAJ4VVu/UYXFMqiyhRYDhVubA99vD7aqXpA/lj/VH20un94eWcuLI3WrVvWvhXacxoa3w+HaRsqi7WJt22Fz8Aa0NONmYwwzRyrxRw3jY6jzFx50xk6wmHM+EC83why+KjT5U/ivY/XQaXtcBbf68KcrAsJiMZ/Bt1uXllDXOTyLECmLn2TlsWzqBwGtlHfpXnSfKXk7OhSqXzMxyEiQ2NhKCLnlcd3cdTTDauBMySRLxYooPHjMBfyDXo1tDKNFtZVQD9RytxWuCnyPK3EgMBzszMMp+BNOLUZWXyO8Df1ITv2y/Ssqe4iKiD9EVHqJ7yS5sTJ3WHoP86GCu3HelWeWuDNbAka3IPjatRWTWgHsW3J0C5ZGGQaakfI/6vV14SXEphw/Wowy/locw5XuDr5iqEkGh8K9AgfiQ+qPnXPm9G8djojllLaTv57muG2rIYusfDqcpAZlfU8BdVy38r1nE4mL2rpKqgg5yhCg2tfXWwHbpSwH8m/8AMH7QozLU45ZVuacop8fYFwYiNizLIGOgOtrX4aHtotuJrPKRwt66ihWOwUbsGZFZhzPdRLcaRRiZEHJOA5C4Hl4dxqsZW0SlprYnlKlSrpJCqkdrYh8Lip7qHjkkYkHhqx9DV3VTW8e1Y4MdNFKM0cjX15EnXyqOZbG4cjjZksbW6iUxn8xtR5An5GiPXyrIhePNZW9w3uLrc2PZp60GTYccgz4dwR+adfjxFZSOeBhx52/K00v5cPhXFIskmP8AYuIVWOY2BGl/Gqs3+/lj/VX7asvA4rIb5QwPEGqy381xbafkr9ta6Z3KhZVtZHK1NbGtWrvOc0FasNK3Na0xlmYSQTYNiOJIf1UA/E10Evt2/SB43/NHZyBNBNwccMrodchDW7UNww+J+FFXiMbspN7G4Pavs2Pw+BrzMkdFlsDUcWTzRt1pKOTyUnjb8q/2VuHtmPa4J58AT68BXDCNo48L+A1t6/OlinCw5j2uTfuA+29S3pIxmy1hhBeLK5llLsWPFjf1rWsINBW1exwYMis1gVmkI1tXoCTTBjwHzqgKu+Tq+qAuxfs5DX7q5epfH1K4xzhMSi4cAsAc4Nudgw5eVPpdpZv4uN37/dHqaBpjlRAojBYMDmPcb24Up9p4iXRL/qj7ahFlHEc7Qd7XmlWJfzU4nz4+gol0X4xGxMyRrlQR314k5gLn0qM/7vuxzTNlHE8z6mpd0Y9WJp1hHsKou3ab8O/hV8XvInLgsSlSpV2EhV556Wl/HG8T869DVQXSzhy2PKDi7AX72sB86XdDIPgNvTYc3RvIn7RrUx2V0jDMplBBUEa6jW3MC/Lsrrt3d3CSxyxYay4jDJcgaFgBc5u3TnyNRg7kYowpNGqyI6h7IdQDrqDx8qJYcU9+GCySiWBsXa2Hcn21cEcARca1B9+NmyviS6RuyZQAVF+F9LVFCBx7PK3+vspxh9qTR+5K4HZmNvQ6VKPSODuL+5t5VLkazKVNmBXx0+dcyaOpvZiRozK4/SUGk28Yb38LA3gMtU05F/D/AF/4Y9PkAVrR07Swre9hLfVk/wAhWvW4I8Y5l8CD9tHq7xY6XkZ7D2icPMkg1ANmHap4j0qYYjeHCsts5uuikqdV4gH0qMmPBH8uYfqitThsH/XS/wBwfdUcmNT5T+waf2w0m2ILlusFzYcDoB9+lcdt7bjeFkRrkgC2vbc/OhX0PCf+IceKf5VkYTCf+Ik/uf5VOPTxTvf7f6MvHdb/AIBFZowMPg/66b+5/lWerwQPvTt3WArpv4P7M1pA9Zoz1+CHCGVvFrfI1v8Awvh193Br+s5P2U/V2ixUvIEU6jxHz4VeM2DURZ812PLTtqqxvMy+5DCngt/nTfEbw4h+MpH1bCp5OnyZK2o3GUY9y1lxEEcal7ZwwJJ7Ae/ThQ7anSDCgtGAey2vy0qqmLyMB7TsTYDViT3DjXbaOzZsPbronjuCRmFr27K1Do695/YTyrwF9r72TYg8bDxv/lVs9BdzHKeOi1TO3NithJRG7BiUDaAi2blrVzdBanqpeyy+Z1+741uUIxrSZ1N8lqUqVKmIVUH0hYj/AIrr+ROnp7Jq/K879LWm0ZraH2fXKNaKsAdith4mefGyQHVJGRwDlYq1zp3WAqTx7dlw8eyVjAKTKFcW4+4AQeRGYmnOyRERJtBZWVXi/Cx/k51Gp8eXnRDdTGqsGBiI9qSAsp74woI88/HuockwSaIxtXY6HbkahRlYCVhbS4Bvp3kCmvSxsSOLqJYo1QMWR8otdtGU9nANT/cvGtjNqTzyLkMceXLe+X2str9uhp3vThpZtmTdchWSORnAOvsq5K2tyyG1bTakrM0qIZgt2Y5NmviyziRM+gsVOUgDvHGuOF3OeTBfS0kBsrMY8pvZTY2a/dfhUi2EP+Az+Ev7VSDo7/m+L9b9o03Nr7jorDZW7U2IgeaPJkQsDc2PsgMbadhoKDzq4tkbI+iYbGRW9jNKyfUMYt6cPKqbQ6DwrUZXYjZIyzBVFyxAAHMk2AHnT3H7ExEC5poXRb2ubWueWh7qf7jYTrcbEOSEyH9UafEj0qzd6MKMRhZ4xYsov4MoDD4W9aUp06CimMLhXlYJGpdjwUcTas4rCvE2SRGRrXysLGx4Ud6Oz+PR/Vb5V26TDbGt/Zp9tO/VQUAdnYCSdskSM7cwBw8TwFF8TubjI0LtELKLmzAkAd1TnDBdl7Oz5QZCAWvpmkbgD3D7KiEe8uKxrLhXdcs7qpyrYhb6214WFLW3wtgo4bu7oYjGLnTKkfJ3vr4Aamim1ejfERRl0kSXKLlQpU2HZcm/hRzpD24+ESHD4Y9XmUkkcVRbAAd5117u+uPRZt2aSSWGV2kGUOpY3IINiL9hv8KNcqvsFEf3P3UTGQTzPIy9VcBVA1sma5J8qdbkbCgxGCxc0qZnjByG5sPwebh23qZbnYFUO0YxopxLjwDICfTNXXCbKw2FwGLTDPnXI5c5g/tZLWuOGnKk8nIURrdBI9n7PbHyLmlk9mIXtodAB2XNyT2CnOO2wNp7JxLugV4TewNxcDMCL9oJFN+kCPLsvABfdBX/AOI2+2h+7w6vY2Oc6CVsi+gX5t8KOfUHwOHSV/Lv/KT5GrL6DCvVzC/tZU07jm+6oR0k7DfO2KLDJaNAvMnhUq/2f5b/AEwHiBD6fhKxJWkNdy4KVKlSGKvPHS4hG0ZSedrf3RXoevP/AErSgbRmBF1IW4/V5d9FgV27EAi5seIvxt86OYDe2WN8IWAZcLcKBoSrAAgnwUWphLs1iM0ftr3cR4ihjaeNUWmSE7RYuwd68LHJj5wTG8wVo1cX9oKxIuNPfa9ENx95ZNoCfD4jIT1fslRa4a6tcd1waqk1gMQQQbEcCDY+RHCh47Cyx9lQsmwp1YWZetU+Iex+NdtkYtodiCVPeS7DxEnDwPCq7j2pMsbRCV+re+Zb6G/H1p1HvDOMMcLdeqPLLrqb8fGhwb+4WXBisWs2EeVPdeFmHmhqhU4DwqTbI3xlgwzYfIrqQwBJIKhxr4jW9RkDSnCLjYmye9E+FvJPLb3VVB4kkn4AetTTZOynhmxEjSZ1mcOFy2ykC3G5vpYcvdqud2d7Y8Jhni6tzIxY5gRa5Fh36WFBt3drthsRHIWYqp9oXJup0PE+flWJRbbY00SLdXAdRtdouS9Zb6pAK/A/Ch/SWfx1/qL8jRGbevD/AMIJilWTL1ZRwQL35EC/ZRebfvAs12gdz2mNSfiaepp3XYKH2/kRn2cHTULkk0/Ntr6BvhVd7p4tY8Zh3YjKJACezNdfmaP7rb9jDp1UyFowTkK2uqk+6QdCBXTeTe3CzYd4IcOfbt7RCoFI4HTUn0pxteloH5CHSpsmRnimRGZQpR8oJykG4JtyNz6U56MNjth1mxU4MalQFDCxyj2mYg8OXpQjY3SRNEgSWIS5RYNnytYfneyb+ND95d9p8YnV5RFGeKqSxb6xIGndQtVaaDa7JfuXjTNg9oTEW6ySVrdl4xYelqHbgEDZOO4DVv8A4lqFYLbU8MTRRyFY3JLAW1uLHW3YKYX0ty425eNPRyKyzN1t6MJLghhsaVHVgD27kMo90g/nDhQLfjeSKZY8NhVy4eLXQWzHlYdg18Se6ohSp6NwsLbU27PijeaQsOSjRR5CrX/2fl1xh7of/s++qhwmz3YZiMq/nNoPLtq5ugbLbGBeA6rXt/jKnJx4Q0nyy2aVKlWRirz70wx22hJ3qp/w0qVJgQNJSpzKSD2ii807ZEbEYcOjqWV10NgbX08RxtxFKlQ4qTHqaRwOzsLL/FzmI/myC48jWku609rpkkHajA0qVQyZ54u9/MrHHGavgF4jZ8qe/G4/VPzFNWpUq7MGR5I2yElTo0NamlSqpkxSpUqQjFZpUqBmRWaVKmBsK2FKlTA6RQM3uqzeAJ+VE8Pu5iG/o8o7WIWlSrj6jqJY3SRXHDVyd/4Eij/jsQg/RT2j61o2PgiH4GLMbe/Jr6CsUqzFymrkxySi6SDm29l5YSZM3WqAwYtoxJAdVS2gXMNanv8As/j2cYe+Iegf76VKtrgwW5SpUqYH/9k="/>
          <p:cNvSpPr>
            <a:spLocks noChangeAspect="1" noChangeArrowheads="1"/>
          </p:cNvSpPr>
          <p:nvPr/>
        </p:nvSpPr>
        <p:spPr bwMode="auto">
          <a:xfrm>
            <a:off x="207433" y="-1143000"/>
            <a:ext cx="3175000" cy="2381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8" name="Picture 8" descr="Everclear Grain Alcohol 34 Solid Grain Alcohol 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7200" y="2168769"/>
            <a:ext cx="441960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C:\Users\Michael Sparks\Documents\Documents\Work Files\Consulting\Hopkins college work\Training\webinar July 2015\evercler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351" y="1905000"/>
            <a:ext cx="5187949" cy="122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194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09600" y="-30480"/>
            <a:ext cx="10972800" cy="1143000"/>
          </a:xfrm>
        </p:spPr>
        <p:txBody>
          <a:bodyPr>
            <a:normAutofit fontScale="90000"/>
          </a:bodyPr>
          <a:lstStyle/>
          <a:p>
            <a:pPr algn="ctr"/>
            <a:br>
              <a:rPr lang="en-US" dirty="0">
                <a:solidFill>
                  <a:srgbClr val="FFFF00"/>
                </a:solidFill>
                <a:effectLst/>
              </a:rPr>
            </a:br>
            <a:r>
              <a:rPr lang="en-US" dirty="0">
                <a:solidFill>
                  <a:srgbClr val="FFFF00"/>
                </a:solidFill>
                <a:effectLst/>
              </a:rPr>
              <a:t>New Products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71144" y="1249098"/>
            <a:ext cx="5058515" cy="59944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680196" y="1437644"/>
            <a:ext cx="5029208" cy="5588000"/>
          </a:xfrm>
          <a:prstGeom prst="rect">
            <a:avLst/>
          </a:prstGeom>
        </p:spPr>
      </p:pic>
    </p:spTree>
    <p:extLst>
      <p:ext uri="{BB962C8B-B14F-4D97-AF65-F5344CB8AC3E}">
        <p14:creationId xmlns:p14="http://schemas.microsoft.com/office/powerpoint/2010/main" val="919005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09600" y="-30480"/>
            <a:ext cx="10972800" cy="1143000"/>
          </a:xfrm>
        </p:spPr>
        <p:txBody>
          <a:bodyPr>
            <a:normAutofit fontScale="90000"/>
          </a:bodyPr>
          <a:lstStyle/>
          <a:p>
            <a:pPr algn="ctr"/>
            <a:br>
              <a:rPr lang="en-US" dirty="0">
                <a:solidFill>
                  <a:srgbClr val="FFFF00"/>
                </a:solidFill>
                <a:effectLst/>
              </a:rPr>
            </a:br>
            <a:r>
              <a:rPr lang="en-US" dirty="0">
                <a:solidFill>
                  <a:srgbClr val="FFFF00"/>
                </a:solidFill>
                <a:effectLst/>
              </a:rPr>
              <a:t>New Products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1752603"/>
            <a:ext cx="5588000" cy="497679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4400" y="1802595"/>
            <a:ext cx="5994400" cy="4876800"/>
          </a:xfrm>
          <a:prstGeom prst="rect">
            <a:avLst/>
          </a:prstGeom>
        </p:spPr>
      </p:pic>
    </p:spTree>
    <p:extLst>
      <p:ext uri="{BB962C8B-B14F-4D97-AF65-F5344CB8AC3E}">
        <p14:creationId xmlns:p14="http://schemas.microsoft.com/office/powerpoint/2010/main" val="707100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09600" y="-30480"/>
            <a:ext cx="10972800" cy="1143000"/>
          </a:xfrm>
        </p:spPr>
        <p:txBody>
          <a:bodyPr>
            <a:normAutofit fontScale="90000"/>
          </a:bodyPr>
          <a:lstStyle/>
          <a:p>
            <a:pPr algn="ctr"/>
            <a:br>
              <a:rPr lang="en-US" dirty="0">
                <a:solidFill>
                  <a:srgbClr val="FFFF00"/>
                </a:solidFill>
                <a:effectLst/>
              </a:rPr>
            </a:br>
            <a:r>
              <a:rPr lang="en-US" dirty="0">
                <a:solidFill>
                  <a:srgbClr val="FFFF00"/>
                </a:solidFill>
                <a:effectLst/>
              </a:rPr>
              <a:t>New Products</a:t>
            </a:r>
          </a:p>
        </p:txBody>
      </p:sp>
      <p:pic>
        <p:nvPicPr>
          <p:cNvPr id="7170" name="Picture 2" descr="http://i.kinja-img.com/gawker-media/image/upload/s--WnmI_VUD--/c_fit,fl_progressive,q_80,w_636/oiqwc9vxfwgbpvf6lch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1905000"/>
            <a:ext cx="10972800"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247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ChangeArrowheads="1"/>
          </p:cNvSpPr>
          <p:nvPr/>
        </p:nvSpPr>
        <p:spPr bwMode="auto">
          <a:xfrm>
            <a:off x="609600" y="381000"/>
            <a:ext cx="11074400" cy="5791200"/>
          </a:xfrm>
          <a:prstGeom prst="rect">
            <a:avLst/>
          </a:prstGeom>
          <a:noFill/>
          <a:ln w="9525">
            <a:solidFill>
              <a:srgbClr val="FF5050"/>
            </a:solidFill>
            <a:miter lim="800000"/>
            <a:headEnd/>
            <a:tailEnd/>
          </a:ln>
          <a:scene3d>
            <a:camera prst="legacyPerspectiveBottom"/>
            <a:lightRig rig="legacyFlat3" dir="l"/>
          </a:scene3d>
          <a:sp3d extrusionH="887400" prstMaterial="legacyMatte">
            <a:bevelT w="13500" h="13500" prst="angle"/>
            <a:bevelB w="13500" h="13500" prst="angle"/>
            <a:extrusionClr>
              <a:srgbClr val="FF5050"/>
            </a:extrusionClr>
          </a:sp3d>
          <a:extLst>
            <a:ext uri="{909E8E84-426E-40DD-AFC4-6F175D3DCCD1}">
              <a14:hiddenFill xmlns:a14="http://schemas.microsoft.com/office/drawing/2010/main">
                <a:solidFill>
                  <a:srgbClr val="FFFFFF"/>
                </a:solidFill>
              </a14:hiddenFill>
            </a:ext>
          </a:extLst>
        </p:spPr>
        <p:txBody>
          <a:bodyPr wrap="none" anchor="ctr">
            <a:flatTx/>
          </a:bodyPr>
          <a:lstStyle/>
          <a:p>
            <a:endParaRPr lang="en-US" dirty="0"/>
          </a:p>
        </p:txBody>
      </p:sp>
      <p:sp>
        <p:nvSpPr>
          <p:cNvPr id="6" name="Rectangle 2"/>
          <p:cNvSpPr>
            <a:spLocks noGrp="1" noChangeArrowheads="1"/>
          </p:cNvSpPr>
          <p:nvPr>
            <p:ph type="title"/>
          </p:nvPr>
        </p:nvSpPr>
        <p:spPr>
          <a:xfrm>
            <a:off x="715433" y="2643190"/>
            <a:ext cx="10363200" cy="1143001"/>
          </a:xfrm>
        </p:spPr>
        <p:txBody>
          <a:bodyPr>
            <a:normAutofit fontScale="90000"/>
            <a:scene3d>
              <a:camera prst="orthographicFront"/>
              <a:lightRig rig="soft" dir="t"/>
            </a:scene3d>
            <a:sp3d prstMaterial="softEdge">
              <a:bevelT w="25400" h="25400"/>
            </a:sp3d>
          </a:bodyPr>
          <a:lstStyle/>
          <a:p>
            <a:pPr algn="ctr">
              <a:defRPr/>
            </a:pPr>
            <a:r>
              <a:rPr lang="en-US" sz="9600" dirty="0">
                <a:solidFill>
                  <a:schemeClr val="tx1"/>
                </a:solidFill>
              </a:rPr>
              <a:t>PROMOTION</a:t>
            </a:r>
          </a:p>
        </p:txBody>
      </p:sp>
    </p:spTree>
    <p:extLst>
      <p:ext uri="{BB962C8B-B14F-4D97-AF65-F5344CB8AC3E}">
        <p14:creationId xmlns:p14="http://schemas.microsoft.com/office/powerpoint/2010/main" val="171012748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4294967295"/>
          </p:nvPr>
        </p:nvSpPr>
        <p:spPr>
          <a:xfrm>
            <a:off x="4165600" y="6248400"/>
            <a:ext cx="38608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fld id="{D5C4D6D1-B781-4571-BE13-3DAC21C2C513}" type="slidenum">
              <a:rPr lang="en-US" smtClean="0">
                <a:latin typeface="Arial" charset="0"/>
              </a:rPr>
              <a:pPr algn="ctr"/>
              <a:t>36</a:t>
            </a:fld>
            <a:endParaRPr lang="en-US" dirty="0">
              <a:latin typeface="Arial" charset="0"/>
            </a:endParaRPr>
          </a:p>
        </p:txBody>
      </p:sp>
      <p:pic>
        <p:nvPicPr>
          <p:cNvPr id="12291" name="Picture 2" descr="4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2" y="185738"/>
            <a:ext cx="5645149"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3" descr="76027_461531240317_239873090317_6114019_1460645_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1653" y="171450"/>
            <a:ext cx="4997449"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4744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1"/>
          <p:cNvSpPr>
            <a:spLocks noGrp="1"/>
          </p:cNvSpPr>
          <p:nvPr>
            <p:ph type="title"/>
          </p:nvPr>
        </p:nvSpPr>
        <p:spPr>
          <a:xfrm>
            <a:off x="711200" y="304800"/>
            <a:ext cx="10972800" cy="1143000"/>
          </a:xfrm>
        </p:spPr>
        <p:txBody>
          <a:bodyPr anchor="t"/>
          <a:lstStyle/>
          <a:p>
            <a:pPr algn="ctr" eaLnBrk="1" hangingPunct="1">
              <a:defRPr/>
            </a:pPr>
            <a:r>
              <a:rPr lang="en-US" dirty="0">
                <a:solidFill>
                  <a:srgbClr val="FFFF00"/>
                </a:solidFill>
                <a:effectLst/>
              </a:rPr>
              <a:t>Outdoor</a:t>
            </a:r>
            <a:r>
              <a:rPr lang="en-US" dirty="0">
                <a:solidFill>
                  <a:schemeClr val="bg1"/>
                </a:solidFill>
                <a:latin typeface="PleasinglyPlump"/>
              </a:rPr>
              <a:t> </a:t>
            </a:r>
            <a:r>
              <a:rPr lang="en-US" dirty="0">
                <a:solidFill>
                  <a:srgbClr val="FFFF00"/>
                </a:solidFill>
              </a:rPr>
              <a:t>Advertising</a:t>
            </a:r>
          </a:p>
        </p:txBody>
      </p:sp>
      <p:pic>
        <p:nvPicPr>
          <p:cNvPr id="133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68" y="1447800"/>
            <a:ext cx="596053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800" y="1447800"/>
            <a:ext cx="5105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4029078"/>
            <a:ext cx="59944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9965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liqu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168" y="2667004"/>
            <a:ext cx="5494867" cy="342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AutoShape 5" descr="data:image/jpeg;base64,/9j/4AAQSkZJRgABAQAAAQABAAD/2wCEAAkGBhQSERUUExQWFRUVGBoaGBcYGR0eHBcXFxgaHRgXGBgcHCYeFxwkHBgXHy8gIycpLCwsGB4xNTAqNSYrLSkBCQoKDgwOGg8PGiwlHyUuLSosLCwtLCwsLCwsLCwsLCwsLCwyLCwsLCwsLCwsLCwsLCwsLCwsLCwsLCwsLCwsLP/AABEIALsBDQMBIgACEQEDEQH/xAAbAAABBQEBAAAAAAAAAAAAAAAGAQIDBAUAB//EAFEQAAECAwQEBwkMCAYBBQAAAAECEQADIQQFEjEGIkFREzJhcYGRoQcUI0JSU5Kx0RUWFzNicqKywdLh8CQ0Q2NzgpOzRFSjwsPi8TVFZIPT/8QAGQEAAgMBAAAAAAAAAAAAAAAAAQIAAwQF/8QAMxEAAgECBAQEBQMEAwAAAAAAAAECAxEEEiExExRBUWFxkbEygaHB8CIj4QUzQlIkYvH/2gAMAwEAAhEDEQA/APFpZOzbG6m4VvUDoP59cYsshxTaOyPQZ8ty4y2c2zsjLXqunaxpoUozvcF1aPTDkEgc7kxw0dmb09cEyBTpidSA0ZnipmlYaAIq0cmfJ6473uTN6YKCiEUKxOZmDl4ApMuCYNxjk3DMO4c8FRRHCXB5mYOWgCky4litI6Vcyj5PbBSqW+cRosaXpSDzMrE5eNzAGj8z5PWYX3uTN6euCTgDCGSYXmZj8tDsDadHZnye2GzLhmDyYLZUlhCTJA2wOancPKQBEXHMOTdsNNxr3jtgqEkVbKIZkqsOsTIR4aKBg3JM5OuHm4pnJBGEGOmy6weZkDl4A17iL5I43JM5OuCHDCYIPMSBy8Af9xpnJ1whudfJ1xvqTCBENx5A4ETBNzzOTrhfcaZuHXBClEOEuBzEg8tEHPceZuHXHC55m4dcEZlRG0TjyZOXiD5umZu7YT3Kmbu2CFojUIZVpCuhEwDdUzye2Gm7JnkxvY4THD8WQnCiYJu5Y8UwzvNfkmCEriEKgqq+wrpLuYneytximFEQTqU4bogXEWwlmKpxyhDMsqEoJw1AJ6g+cai72mAcRBGqeMRxgGzTyiM61DwauY+qLV4yMQk5HUR/aRGTLnaTNspZE2iU3rMHiSTzTkD1tHKvaeElXe7p2lKwoBt5S4EFeh93yyFmXZweK6ppChtolkMOWm6CdNmWkYRKkgHxQGBptAS0UVJRhLLl+o0FKSvmPI/fIvzP0vwhDpGvzP0vwj1Y3GklzZrM+/APuRxuMf5azegPuQONT/1+pMk/9voeUnSRfmfpfhCe+dfmR6X4R6lN0Xlqzstm6Et2hAinN0HlH9hLHNMmD8IZVaXWP56iuFTpI83Ok6/Mj0j7IQaTL80PSPsg+m9zVBySRzL9ssxUmdy47Ftz19SRFinh2I41+4He+pfmh6R9kcrSxfmh6R9kFSu5bN2LR1H2RXmdzK0jLAen2iGvhn+MW+IQPe+9fmh6R9kcrS9ZHxQ9I+yNr4OrT5CfSEKe5tavIT6Qg2w/h6kzYjxMH31nbKHpfhCe+g+a+l+Ebx7nFq82n0hCfBzavNp9IQf+P3XqC9fxMMaUkfsvpfhHK0rcvwX0vwjcPc4tXm0+kIT4OLV5sekmJ/x+69QXr+Jh++n912/hHe+j90euNr4PLV5oekmFHc8tXmx6SfbB/Y7r1JesYitJX/ZHrho0j/dnrggHc6tXmx6SfbHfBxavNj0k+2D+x3XqS9bxB/3x/u+2He+c+b7Y3j3OrV5sekn2wqe5xavNj0k+2B+x3XqG9fxMA6THzfbCe+T92euN/wCDm1eaHWn2wo7m9r80PST96J+x3XqS9fxB06RP+zPXEZvv5B64Jvg2tXmh6SfvQ09zm1+a7U/egp0e69QPjPo/QGfdn5B6473Z+QeuCcdzm1+a7U/ehp7ndq812p+9DZ6PdeotqvZgz7s/IPXDfdseQeuCU9z61ea7U/eihe2hFolhKlISlNauPUHiZ6XdepMtXszIF9gF8Hbt5aRmARfsNyqm2gSEkBRJDnKgJOx8gYNLN3PJSQ0xalq3p1R0BiTCVcTSo6N7jU6FWtt0B62nwauYxbt1qErvdZD6iBy/FoNOrtipb/izzfbFi9peJFmB8lH9lMLHdfP2Lqmz8vubdj7qaUSwlVnUoh68KxIej6prsfki0O6mgox96liop+OLuADlgyqIDVXYkvq7vz6oiFlAOFqOS3K34CLHh6b1sZ4157XDVHdUQBSyNzTWHL4kP+FhOyyH+r/0gOTZ0h1EKIAdgRvA2g74uXdKl0OBZZyxKfuwywcZL9Mb/MV4px+KVghPdcQ7d6Hd8b/0hq+6kiv6Kqn73/pEF36OSZjqKJgdRLmYhCWzYPJLtvfdF+8dCZUqWJq5M1SFUCkzkEE7vieQtvyFaQrw0E7Na+f8jKvNrMnp5fwQye6eFKwizKcs3hjmWpxeWHWvulBBKV2VQIzHDGm7xeURQsCLIJsvBJnhXCIAUZqCHChmODFMtsbd7aBWa0TVTZl52aQpbEy1tiQyQGOuMwHy2xHhYp2cQLESaupGb8KyP8ur+sr7sOld1BJ/wyqP+2OwP5MSfBZYz/7zY+tP/wCkSSO5lZEuBfFjL83N52Jy1Pt7g5iff2Ko7qCa/oys/PH7sNHdNSpQSLMpyW+OP2IijadC0onLTLtdkWkKAChNQCt0gulBU51izVds9kS3Ro4mzz+EnTZMzACrBLXiIodYgDLIHlOGFlRpxV7fUnHn3L1p09KeNZFp3PNUMv5M4g+Ecf5Y/wBc/cjAVaJYspUEYDMUUBKXKAZZlKCjiWohTKWNtF7Kvm2UBZz2gdfrhY0oPoMq0+rDJGnhViKbMo4c2mmg5fB88RfCQB/hif8A7lfciho4B3vbP4Y3eTNgbUOmGVGD0t7hdSSW4aDukp/yx/rH7kWbN3RELcd7s371R35anJA9ZNElYBMtExFmlnzjlZo7CWKksQWLFiCzEGCO6rDY5paWJk0gYcRKJEt15ABKFrJISo1GSVEkAUu5JW1VvmJzD7kydOEHKQ53cL9mGIxp8hh+jHWLfGH7tIjvC6psmaRLs1mbEA2OYohw9ZilIQdgcDNSAQ6kvRSZykh7PJwuxcAYWxlSjrOlPg5mudXUVWhgPCU119w8xM0E90WWQ/e5/q825PLEs7T4JH6v/qn7kXbH3MkqliZMttmkFeuqWphhqARVWQ1RyOIWb3NpBH/qtj9IffjO6VNPb3LFUm1v7FP38EAPZWeo8KajfxIYdPv/AI3+qfuRNfFlkImBMy0JGEBKSJa1BYTTGChKmB2RDeNzSk2cT5VokThV5YWJcyhZ+Dm4VHoruBi2NGk0m17iyqVE9PsRq0/A/wAN/qn7kXpulRCQoWYF5SZheYzYg+EalThY9PWDzbyQqgSrsgzvKSlMoIevByEs26yy3fW38kXLD4dJuXuxY1K05JR19Dr00yEqZMR3uDwaiH4Q1Y5tgLPGdM7oaA36IKjznZ8XFXSK8kItKnRjfAplcVWKUlQdi5DqB5Ymld0dcpOGzWKySG8YSzMX6cxRfpELUw9JSdl7iqtUtq/Yt2fTgF2sgdnYrPW2CKNqvqbasQShMsA4gCXbVAIDAOHBPOrOCfuXye/7Tap1rCZyzJcYgGBBCeKGSKAAU2QLokBNrmAAfFno10xknGEfhRppylLdgzKt67PajMSylIUrMUJII2ZZxpq0+tBL4UV5/bElpsuOeAGDhVW+S+zOHi4D5SepXsizhwqJSlG+gjqTpScYy6mfbj4NXN9saN5JDWYO+qj+wmM+8B4M9HrEX7dRNlPyU/2ExIfFHzY9TaXkhUIz5/UAPsMUbUpmZINWrzRoSXwj81NTFebLJ1mok1O7ECA/V2RvmrIwQd5FXEMK8uL/AMiI1bnXLKUuQ9aU+2hO4GhIAOcMuyaEqWWSrDKWWUxFGZxWCMX0pcuzy5MqzoUqXiWoyZZdTqJqtJAASOsmrNB5lUYNW3LaWBni6mj21120N+2pExakyzgkpdCFK1QlPBDXcgLUStalO+N5ad5jGvu95bKlydYFb4yCDhHElglRJSl6ZOQmgarJulQNlAEiQmdiYzBJl8QB3CSlgp6ZNTqZ7rLlidJWiQpaSAJnBSnSUrAUBqAKo+x6Rkp4inF3audKp/R8TJNKSWtvqlddLa+ZkWeakT5KQxImIy3lQjF0uL26d/J/bRBhdV5KXPl4kSWIakmUMkllulIIW4dw3VAbpYr9Onc6P7aItliOPLNaxhq4CWCXDk73109PsZYlEh41rpuyXMSXJKmLjEzAbeKXGVdlXAAc17Zd3gpagaqDmv7yYn1JERXdd61qQEFitmOI0JWAOosf/EVt3W5Q0bdnsCZM58TqCaIpjBKsDJFAssFhqFyKVBifvNSxPUCxWlCQQ6tXElXGSGJZKTqlXGABU4e3JuxDuyTKaWAhhnMnS0iYS7lRRizoHIBIBAwJily7OUkKxLVhDl2RKxYgDuKpjM2STvipSUnbyFV3qUjLayzEkg8HPl5FwcaJoUQdx4NHUIZdAbWJZsShXalOry8ZokuxBWibJIIK040n5clK1AdKDMHOUwt3SwJSyWLpZNc3mJP2Hsi29rlsVc1dHEtZ7VWnBD6s2Mu6ZiJVolLXVKVpJDA0Bd2PGbNtrRc0W/V7b/DH1ZsDWElgMyWEPDRtglsg4tdxqtE2WpRK0CWhIIxKSpZ1SpKwNZCl4561CoxKSrCsxo3EmdI4TC0tImrTLxAKKSpALKwk4ywl0DkjhCMmUL2a8pkgeCWU1BYgEFQeuEumjirPlWNmy33LnyFqn2aUpQWl+DJlqLgjEWfEXLdPNGmUoVP1XsVpNaBClbDhJgOOYpJAIwVYMXSkMp1tgWqqhhBZIMVFzlJUFBcpKEYeEThLIKUpUhbAvLQ0twlRFJaWSSoJOXJm2Myzg74TkyVIlrAJcZ0oxNDE13z5KFAoSVFZGLVw76YQSnNjSKZxyq916hUlsx19KQEqlrUJbuQhEtis0Jxa+qMYCSdqpXjYEwI2pCAMhtjr1JM2bU1IzdxlQxAixLUimzES6kigS5YEjFQE0hHbca4b31KDSyQfi0VCSdiTmAQIFLVZQlSgQSAxBL164ObzleCQoYmCUucJIDy0tVmfOkBNvsrz1BBUp6kHNzVqtTLrgRV4IZt5rdCvYbFwq8EsDESQNjAByTuAAJJ2AEmDe/lKmLK0B0KWSgsQ6QkJSWPIBGJord4Sm0TCf2ChzYp0lKm/lKhzEwW26xTXkoTwYYEueX5IqdlBWBXp1HTtBL5uxfhKkY1Lyv8AJARpRJVwyFtqrlygPnS5SJS0nlC0Gm4pOREZOLlHNHpEzRJc+RaOFJRwM9JJSMQDy0gnMFi8v0RugBvq6OBUNbEFBwWajkVByyixzzWvvbVFEo2by7XPRu4STw9q2vJGTU1tsDqUfpk7+H/vl/jBL3CkgTp7bZA7FiBiWf02cD5qnpy4w1upoob/ADRFZJJNsQGckKPRwYPqgmRZmzH564HpVo4K2IUE4mSqjtnJG3pjdTes4Z2Zdci5qPRaLKVS0Un2JVpXk3+bIAbx+LPR6xF28jq2UbwgelJSPtileJ8Gro9Yi9eKH7zAzKpI6cCIkN4+Y1X/AC8l7hHYrjTMLALAq5owAJG7k7Yp6T3bLkyEYCscJMriPkJLZJDVX2QQ6IhSe+QoqJ4UhO3LHkCWajRh90e8h4FKUggYvSAQ+z8tG2bblbojFFKMb9WY+jT8KrDxuCWG5ThHjBvXBZedoEuxJQuWjh5hZK+DSlSJCUpFCA4DukchI2QJ6J29KJnCrdKcKk0BNXTuHPG1fV52efMCxagnUQllS5pKcIYgMlmdz0mErpyp/pNf9OlThiFKs7Ja+b6IKbJY5dhu4zZ0tCpsw4kpWkFlLDISxFGAxHpGyBi6FlCtaSmabQhWHhCycKVErU5UnWKpbA4hUHfCTLRJmoSldvUshZLmVOVxgkMH20PXFuxS5EpTqtS1YQpOEyZgbkBrhGeQjIo5ZJtaJHVniKcqM8tT9cpXbSe19k+ncv2PSCQZglpsaUzE+DxpJGAElOJi+IVOs5Nc6x51pRW2z+dP1Ewa2K0y+GJM5OuoBJwrBJd0oAKdpSA5OQPSFaR/rk75w+omNclBP9PY4Gack3O++l+xkzbWpYAKiyQwG4FRV01UYs3VbeDmBZchNWf5SXAfkfpivwZCQp0seUOWpk7w6xyVTFhISVE0CRUnOgG0tsgWuKbci2KnqmpqHknABRuDKJpZsqS1Uc57c4M9GVmYhKkEy1LVMVR6qcFQcZDESrIgBgQYCrDd1plrStEleqQR4NYTQucRKQkJzBc5PGnPtBkJs5SFJCJ044VKwkp8CQkkFlFlDLOhyiqVKSu0umnn+WGi46Jh9edlJlLKlrU1UgnEM8JL8GliymzOceQWTi5u6k9SQX+smC223zw1sk4SQkUIK3JJBzSCRTfAjZkFkkDipKiP58O+uSYFBTcFnWr6D1HFS/S9DcuBPgbV/DH1ZkDsyWUlJDFQJYMN0EtxNwFq1W8GPqzOWBkz04ksksHJyGQcs/IIvtqxHsiYTVmmEM5ag2dsS2YEY3GYA3eMg+oGKVgtZCwTvEGU/TVS0LSZFnAVjDhBcBT5HFRnpzCElpoaaNHiK5h3ZMrRKlay3SgEkDVwmj51HIxjWRPSyTwSzqkcRWdWIPO2+M247cJRmHCFEhIAJAprF35wmNFF9nCE4AGJ8YHbybIignrcw1koSaBm+6zV8wDEVAegbmaOTPBQEsXep5xyRHf0wmeokYcQSfogP2RWsz4gxf8APLDZegydkeqWq8Uy5aZapmDHLlkai1cVKcXESojMCBOXc6ccxrQAF+Ngn4jTilpL7+ekbOlTlFmEp+FLhhngMqUeZnBfZm9IyruXMUk4jaCXLYcgwFK7X2c0Vp2iaEm2rGldEqVJlrQqcFY0YUtKn18NKWc5IoyGptI3xu2y/wCyzZjrnLCXUyRKmkgDhsIDy2ZOJDOC3AmhzgRUlayFPaFNjwlIrVIBr87E43NtcxDbFKKQqVw7FWEYqu5WkgNzgUodZ4ZVpfCDhddQpnaVLkSZiJC0nhJrlJkqAwJQEtrpSHxJqwzLwG3tbVzlAqag2AAAAvlzmOmzJiRME0qcFNDXjYiSOeGWFImKIFWSfXBb0zMTLrY9B7hU5InWgPrGQBXbrCgrWBxH65OO3gf+SXGh3GSe/VAj9mrsCi3YIz5f65P/AIX/ACSoyVt35Gmj9yOnfaMQJBS1Gf4sAM5brgjvS8paFJBE5WqKp4MjpqawNqU1ql/M3/uxG4ULWTwbsmhyzq/RSkPSo54p36fcStUcZtfmwE3n8Wej1iNSeXnWEmnhZHQMMuMu9Piz0euNeesjgfmI/ty4S6STfiXVXv5L3CmwPLl2kqcYrQcD7U67lL5ivbAzpghxJ5MXqRugz0fto72WnEgcZwBWqdwLnI7NhjBlXg5OFQLM+e0PTfQiJT/qUJOUXF6dTHVouKjIHbpsREnccR35UixKuiYSTwJIcsaVD80by72mOBhJfa/r3beqCCRfk7gk4JalDCNYNVvJBWCqDVxsacbxW/ctoYeVZ/ygTkWNYUkCSoAlLvhYMrjcpY7h00arY7YqY+QJD1BzUK9pMFNo0om8Go8IhDEJDpNSSxTrKAQp241Gc1AjMtmkZlsFTOGSE4sSAw1X4TAXaYBql+etC2R4qU9FH3/lfVGicXQlZ/b+H9Cl3moGWSrETaJBonIOseuBbSYtbJ1C2IV/kTHql0aWysCkALKlBSQ5SA7MrNfikgUqfFxMSBPTAvZpn8RIHM/4dkbMI5SUsysUYmpmtI87J5ImkLZuU+qGJwYduLbuzP2N2xcuu7zNxAM6Q4cttr2RrMxPZb1KUNglrJPjpSTyaygaUoC4jUtNoQUJRNRiwrUU8EUIYzODDFPBKGSUqpvOZrEEi61ys1JZWFLBVdZQzY053+0Q+ZJKZs7wiXBUWxZYS4xeUwfeAW5oE5S2ubsPQhON9bvTy66d/wA8ynYrbLkLCuDXjQosTMTherOngn3UcO2x4SRasKlgAaqAnPcUA/bGzcNjCJi1LmSlukuQoGpUC+VBQ1y6xBRdclGHCpDqL1Kgl67Cc8xEu6bUkr/niYrKV43sD9zWhU2VaA4OoAOcpmZxVTolLoFKU+1mAGXyTt9RgomWfAmaANgIGLE7pUzFtsZc28FM7FJ3schvY8+zaYWpiEp3cd/EPCeVJMy7x0OlypS5iJijgDgOCDrJBchI3wNisFd4XsV2WYmmqACRzsOz1QKJRuMWyt0K4zcUaF02Ja8WEJp5RbPLZXLtjWlyJ4SSEBjiD4tus/2xn3bMmS1YUEJdDuBixA1r0RuS1TlJ1xqpdyEsRnmMQd6wjaW5XKWZsCb3BE0ghiCXHK5iKyLYktkObaImvis9VXcu+XXuMQJoFNuH1hBRarWDzSW2hC7KS7BKD9GX1xVRMq4IapQK0DqqaM2dHhNNU6kgt4iQ/wDImnq6offt3d7mQlOMGZJQohW9YqBSo5K7RFDS0NlOo4XXzIyvWSWSaqpV64i9OrOKqrwQjUZR1gdmTk0JG47XitNTNDYUqq/i/hzxXmWCbiqhT8x2/kxMkb6vQseIk43W/f5F612wTDNUMjgz5MURyJJFQ1aHmiNFmUlMwLSQdQseeLUrijmizRRsjK25Suwo7js57cqr6i+1K6xSwfpU4v8AsgG3a8vP874n7j8tref4avqKimaWi0fw0/Xl+2M1Xd+S9y2j9yC0/rEv5n/GILrvtKEy0kiqg5Iq9TAjbFAT5TlI8GKqLD4tOZOUadkvSWHClGlGw0DO7EZ1jVhpZaSaEr089VgpeZ8Gej1iNK8pJUJLUZCfqI2bYy7z+LPR642p1VSwDklP1ERkk7Rv5l83v8je0VQZcqaOEUl6AhDhJdyQVUqCARyPSMuyYEmii6vFJerAVYZ07TBJdMgGTVILFXLsEY7AbGjjwrKU5+O+xMQ/24odNdqbNm9tkb9yWpIs6A7hCewV62oeUc0YCUEuwJ5gYu33ZkyrOJoKpS2S5BwlbsAC4KQSSNYjZXkSvDiRjB9WV4WSjmT8yndd5mdaSosnEgBQfjEMHY7c+aLd/XymUpINSBiUNoRlRyBU8uSTyPj2K2CSRMUpU9SThUQvweJdAeFUSkkEgNQhyTQNFibf0szVrRLJOB3KuMAQKID4QySSWfUqHaLJUL1U1G8UjVicQquqWXZWNywaWySFS2mYlEpGrQkhiXBoASEknyhsMYGmbd6r/iJ9cbVk0nxpCEBIJwhYKgarAUSkuHARtZlFYCSWLjel7rlzlPqoVLlpD0cHEtR5XITWownfHYwUcqlpb53MFXWKASyoBWnEHDhw7UcPXZR4MLXo0kY5cnC/DTA4MxRSiWEkJKQKrdWSQakB84W3Siiz2GWFMUy+EIZ3VOmFaQaMwSUZvFOdap6ZiwZrkTFKLJSAVqThUTquQUkgg0NXBi2nVc/1LTV+5VUg9hRcuHOYkKBmhRAJSBKly5hDMCFYVKJB2pCSxcx0y4FHhVqmoACiQrDRRMtM0AurVcTEAJGJRKiACxMLZ7TNXi8IaBdNUMMDEAEZFKQlhsoGpGd7rTE0EyYA2Asoh0pBATxtgJA5C2VIvTnLZlbi0jfl6PyzMdKqKSpQASCJYCQsgLUsuplAswYLBKszGpdavFM/E2IBuDrhliYSC5fVLHCVB0u5DGMC47SuZMOOYrihTlRphJCC5OxOR2BXLFq1yphmpImzMPGDKfCvJ6mimavRCTUrWZIp30ZfsdqMxVoYhQYBJGba9TXPLKJ7fLSZJJK04AcwlqOGd67Od+uldNlMvhTyIq4L0WxYZRwKpywh0qR41Ukk7AA78bCMoEYp6NP87miUnozBZrPOYguUgnpJ2GIrDZ5BljEo4quK7zhZk7m64S85WCcqXgQGURRIpydDh2rnSJ7lsOK1yhTCk41auSZesp92TdW+LrlOUtJsCBhMuZg4zkgjcA2LCHZ9uyIrVeCgCOGxE0LISc/lP8rZy7oILjWq3IWlUtIbAXQakay67UnwYBY5KOUYt9XFgl8KjIEY0lTl8gQ7KZ/KAILUhbRepFTYJ2+aTMJ+xn25bM4SSrjHk284jrSioYE7y0chRD5jV+0RBkHWklpGGzIVxdVW3zaREN+WhBs0ss5CgBkCEgqcAuTWmY2Q3SCWDMsoNdRP1U+yEvCae9pifFBSyRQA482ydtsZaiV4+aNtGWk1/wBTMRb0EazBzkEjKm0S9/VE0y2yyQXDj5PZ8WAcs+WMVKXMW7NZipSUjNRAoHzLZbYucEtTMpst99BQmFmcJ27lcgG+Hy16sPvSyJlTpiUKQpLJYodiHFak1LOWJFYqpVRnAERNSgmg/DKzCjuOT3tqz8g/VXFVS/0qd/CB65kr2GF7jy2taychLJ6MK3iFIJtE8gEkypdNpxKllm6opq/E/Je5bR2+ZTvweElqYFkJd60wpGXTFbvoYixfp27Ys3mHWkHyBT+VMZ9jllJU6RszAO+Gpyapqw8kuI+n/g+9DqHo9cb1pWFcAE1KZVecqKm6AQX5eSMG9h4M9HrjfQyZkv5g+qmKKnweoanX5Bpor8QvUClYqBWWQd6c0Yhl0AUlGbOkM24iNafYFGzsleE4TizriZyGDhQGWypfNwOJu+ZqEqSCCMRBVrnECqjMBR23k5bVwiTjeL0fgZ8QrJJ7mxKvBKZaSaOOQDtjatN5lVlSQUFPFIIyKRUZN+c6x5/YrA5mhyPCEuMw7EEHYawS2SyoTwZIolEwqJ3UJJJzzJhMXjrwyW6W+gcPRWa19dyygrmICk4SlOaQagjkfLbSKd9WqzlS5M0qBQA+EUWDXCpqtrCm8xBc+lIQXXIQQrE7FiEg57Q4D88T2ux2G1LKkGZJXMTjUo1AZJWrezJbc2q0V4fBU/iatLz08/zqapwnH49V4BFd9qkzJCghaCcBo4B1Q4oa8ggJ0wS9mWN81AHSpoIbm0PliYuem0S5ktMuYsIHGBUk8Fq1oAQXLVApWNLRuYglSJiUKBWpsSQWINMxG7C0uDmS1KMSo/pygGmxqtU5fBzJSUyjLT4SYEOE0GF86SzElr0SmqmLVw1lAKiQTPTt5cn5I9cN3yUikqVX5Ceuia/jEIkoBbg5ZB2cGkNzwkWqccqKnTk3dHk0nRCa3x9kq/8AiE7YpjQCbjfviyZksLQl+YUj3EWOUPEl+in2RSvSZIl4QVIlHjnwYVilofEKJLc/Jtyi2NSSegvCmzya7tGTJUpc6fZWwuQmcHZLqAAYMcmD7mhs+zpDeEluaV2sMJ5g7jmOHnNk3wjveZPExSkpXwYeRKxLUUllAPkKrq1Ew03+jCkmYoYpZWSbPJLUWQlsWZ4NXJUPyXRrW3HWEqPoC1klJCJjLScnIDFNFmvWDHXZZJZJBmy0sPIyCdZqjYA++DHSu8JU6yomSpeBlzEqGFIOJAFDhoevbDtG7zliUcUtJWUggKSA5BAJcjJi/RDRlmjJoSUXCSizz/Sm55aDLXLVSYVYyMlYCl6NQuVPzRHdlnMiyTptNeWa5E4lcGjmBBWrn5mj2uXZ1rw4pEgA1JOtmQ5Sydoq+/rhV3es0HApD5YHpRqFg+Z6eSKMz7lmVbnkWjxmSZMoyklSZq1leEsopSqUlDFj40qbRxxiIfedlWtC5SJS9YKNcIIUnWQnClgkYmyYZcsevJsWAErWCAnyEpCWclTCvLnv30EbZfSEKkpTaZqjNw1EphhUoss4mO0Bg7hI6VUpqW6t5MsjDMmkn8jxGZZFy5hQoYVBnSdj1+2OvAgEhLMUgV2FqtXfHtN3aS8MvCDNdSSZZIR4TANYGuoSxNTTKNPRjSBE+0pRr6yXAUlLPhSsihJFFZ84YRZxUK8LUV7o8tvyUVKs5GHVQDrKCaYRvIie8J0ybZxIMyzhIViHhpR1tgBB25VJjds0qWZhMxKCAhDFYSWd/K3tBJZrXYzLxCRLUwqEykZugbQPOJ7d0PKneKkZ86U2jyQ6PqSQeFk8rzZQb6ZeJU3OdZ5kmidXw8mqsQDfGbBiPKzR63LvCymWqYmRLwpw5plh8SkpdmokY0lzSp3RLIvSzlmszFTBA4OW616joFaFPCJcqYZ1pC3ZM0e547NsGBGNS5ZJoUibKUcxhICFnVYAcjbmjOmLG8dce+9+SFSpqgBL4N0qUZaTgXiKWYPiU4FB5Sd8Yky85SJ4lcOSyXWe904U4EuT5RxMSwBZ+qKdi1U3PWOp5x3NA8+YkVxIw+kFBush+R4JZNikpUrhKJmJAmKFVYXSmg5iaRvyb/GAzUrm4BMKMQlyw2riDpxgkEOeg5Ql6Xmmfd5UHxJmhJKgAanEnikhmIHRGWvM1UqEovU890jV+kFSCdYYkk5sWILEliQaiKKMRJJGZ5B2CkXL9pMRVvBp5fETyfZFKbaZaW15leT2ojdhYwlSWa/yMeJc1UajYbe/xJ5xGvaZvhEYXYBq8yRGbb7KVSyBmW/IjVvW8kSCXBJKcKaJo2F3fKm7dGBrMlFeJtmt2/AMrRfKEyHwq8JRwCQlRoQ6Xw5bWFRnVseTbZacIKVkuWKgVM71JZhAknSBDVTMPSmJJd+SiQBLWXp4kXYeg6EMl07eBirS4krhDZrS05aAgAKAVjPFdgGds6QSWS34l4QAyZYqMiVGoyrkD0wKWC8ZKBrSSVH5hbdspti+NI5XmlfQ9kc/EYeNSOVb9/4NVCEoPMzcnXfJWWXKl62ayCCAVOwwkOSoPV3rFKboagYxLmTJYKSliysSSUOkksRRCRnkGq5eiNIpO2Wv6Ed75pXkzfoe2Ep069OMYxlovAuau2y3Z9Dp8k8JiRMQEpchwQhAD6qhmMCaAmK8271TErT+8mFi7FycJoCSzgjmFIj98ktsprc6fbDE6QSQaIX9DON9Ko4NuWolWM6iWuxuWTRJUxGIJSkkHima4Ot+6Nap9ERc96EzXojWJbWnargCgKKsQVB9+2B1Gk6BkJo6U+2E99KSf2vWIVtN6FqnUtZsIk6FkkjBKDk1AmargszpAo4NdoZxkCxN1pVMkzFlWKS4FaHEGJVStH3PRwWDeYnShGXhutPtho0oRvm9aYiYks8t2TybotC7PMKJZKJcycpYNC5lhIIGamBXQQSaO6K8PZ5C5mNBQlScIaodbKcpJSddTjKgpAsNJk753WmGq0oG+d6QiXLZ1ZyVtgj0zuUWWwhCVEkqmqdgNZSU5AAAZZQJWO3rSlNZZUCAVK1WAZxnXcSOXbEky/JSuMhat74T6xDDe0jzat2SPZFtOrlTXczyg5SUmbareskAT5Ttkl1kNmAA/MHZ+R4kRe0xGVqmNuly6l92IByaNtqMoH033J82epPshfdmUKhCgRtGEHrAiptm2NWC/wAfpH7pnqlx2CaiT4dcxcxdVOonC4olJGRAzI29EDekN0FBsMuQlaky5yi9SxUpJdRAYVJOwQJnSfaTN5NaGnSRIy4V/nQylpYypyz5jU0WuSb30hCpc1BKJqZxKSGxhQdJIYGoqIPbHoxKkTEz3X4JGEJdwwSEkgNuGTs9dpjy06QpOZmv86K8zSMgsMbcq6+qAPVqSm77GnJs6ZimU7NLPOwV2VgiuW75SVsUAhVC7nNqlzvSn1wCovpHkEcxHsEP920/L6xGyNdKGVo50sM3PMevJuuVVpaQ7OwZ8KsQ6lAHoiudHJLaqSgjDhUkl0FJSQUhTpB1EA0qEgFxHlw0pbxpvpn2wp0rPlTfTPtim5Zwl2PT5GjwCJyCtRROJUqgBClKJUR4pBGAMzHDkXIjLtNhKL1seFKsCJOHEXPF4QAFW9mzjz06Uqehmf1D7Ib75ic1TfTeI1cshemrLx+ocaJXFwiF8IFp4O0qWAXS7oKQcn2liI7SG5k2WxLSkk4piVElubYAMhugG98x8ub6X4xCi98ZWHVVL1OeumvPFFSFy7iylJ3Kd+r8Ij5ifUIzzNHJCTbc80qJxBIFOYAEdB9UOVfI839I+yOlhpcOCTObiFxJtl+ZxS2bH1RDplx0Hfj9aYfMoDzHsER6ZDXR/P60xzqf9xfM6Nb+2zBBixY5jLSeX1xWTE0tTERuexz07O4QlMKC0JiMNeMB1LkxMMBhiVRIkQNg3uKBDSIUrhFnKIQVJiQiIJqoULgtAT6HPUwohjxImIQekw0iOxNCJO2BYLYpMIco6bLIIJ8YU5gc+2EBgtWApXQiRDjDY4mIQcBlCKTDhHExAtDUxFNFYmAiNYgoV7EbQqo4w8phri2ISI6JsMMUINwWK6hWEaJsENUIa4jRXiexCqvm/wC5MMKYkso4x+T/AL0xJPQCWpjJ40znPrhBHJOtM5z644CNSMT3Dv3uPmpVMqpz+yKt9aOTbQsKdKQMWaicy+xNI0vdlO6OF/p3HqjnKNRO6R0ZTptWbMiVoIPGmtzD2xYkaES9q1/Ri6b9TuPUYaL/AE7jTk9sO+OytcFEqrilfKP55IaNHJZyWrs+0ZRCvSEbE9hhU33uSeqE4NQs41MlGi6fLUOSh9kKdGwBxldX4RCq/VeSer8IRWkK/JPUYHBqk49McdGvl9kOOjA2TC/zfxisb6W+R7YUX2vce32Q3Bq9wcemcq4ElhwtWBbDs9Ju2FTo4G+MPo/9oqy71WeQVYcjkiJPdRf5eLODPuJx432LXvfT5Z9H8Y5WjwBDTH36rFuTYT09cVheq+SO91F7xA4E+5OYj2LKtHnyXnvT9gNYkuy5UpJMw4iMvaAMuvn3RR9017xC+6axtEHg1F1A68HujVvC6OFCNcDAFDIsxUVMBmGJOajFZGjQasyu8JOXN9sUzea98N90F+VA5efcPMR7FkaPgv4Rm3p9hNIT3sq86lthZUV/dBflRwt8zyoPAn3JzEexaTo4SARMSxyoaw33uK84inP7IrLtkzYrblv/ABhot6yON2ROBPuTmY9iyNH1ecl9Z+7DVaPL8uX1n7BFfvyZ5Ud32vfB4E+4OYj2Jzo4oBzMls+wk9jR3uCrzkvt7adkQG2L3mIza5gy9f4QeBPuTmI9i4vR5Y/aS/SPshi7hVXwkunKfUAYg75XvMd3wveYnAl3BzEexILgWfHl+kfuwg0eW/HR1n2RGbQreYQzlHaYbgy7g48ew5VxHbMljpjpl0KShTaxUkZMw1gTtJOURKWrfEbEbT+eSJwJdycwuxky7lm4uK2InMjaeU58kaUvR5TVw9f4GFxkbYXFF9n3M149iaFhIVQziwrESY6EJjgfz0CIEdHR26OXEAK8dCQ5QiEOxR3CVhN/THHLoEAJFJ28hh4VEIOueX2xKYiIOeOxQghIJB4VCvESTDgYhB7xwMII4RLEFeOBhscBEIK8MKeg/nOJMIaEaIQalXIx3QsRzcidoyiQGkQgrxzxzQgiEFAhYa8OiEF64aRCtCxCETQuGHGGiCQapENTIEStHEQCH//Z"/>
          <p:cNvSpPr>
            <a:spLocks noChangeAspect="1" noChangeArrowheads="1"/>
          </p:cNvSpPr>
          <p:nvPr/>
        </p:nvSpPr>
        <p:spPr bwMode="auto">
          <a:xfrm>
            <a:off x="198967" y="-852488"/>
            <a:ext cx="3416300" cy="178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4340" name="AutoShape 7" descr="data:image/jpeg;base64,/9j/4AAQSkZJRgABAQAAAQABAAD/2wCEAAkGBhQSERUUExQWFRUVGBoaGBcYGR0eHBcXFxgaHRgXGBgcHCYeFxwkHBgXHy8gIycpLCwsGB4xNTAqNSYrLSkBCQoKDgwOGg8PGiwlHyUuLSosLCwtLCwsLCwsLCwsLCwsLCwyLCwsLCwsLCwsLCwsLCwsLCwsLCwsLCwsLCwsLP/AABEIALsBDQMBIgACEQEDEQH/xAAbAAABBQEBAAAAAAAAAAAAAAAGAQIDBAUAB//EAFEQAAECAwQEBwkMCAYBBQAAAAECEQADIQQFEjEGIkFREzJhcYGRoQcUI0JSU5Kx0RUWFzNicqKywdLh8CQ0Q2NzgpOzRFSjwsPi8TVFZIPT/8QAGQEAAgMBAAAAAAAAAAAAAAAAAQIAAwQF/8QAMxEAAgECBAQEBQMEAwAAAAAAAAECAxEEEiExExRBUWFxkbEygaHB8CIj4QUzQlIkYvH/2gAMAwEAAhEDEQA/APFpZOzbG6m4VvUDoP59cYsshxTaOyPQZ8ty4y2c2zsjLXqunaxpoUozvcF1aPTDkEgc7kxw0dmb09cEyBTpidSA0ZnipmlYaAIq0cmfJ6473uTN6YKCiEUKxOZmDl4ApMuCYNxjk3DMO4c8FRRHCXB5mYOWgCky4litI6Vcyj5PbBSqW+cRosaXpSDzMrE5eNzAGj8z5PWYX3uTN6euCTgDCGSYXmZj8tDsDadHZnye2GzLhmDyYLZUlhCTJA2wOancPKQBEXHMOTdsNNxr3jtgqEkVbKIZkqsOsTIR4aKBg3JM5OuHm4pnJBGEGOmy6weZkDl4A17iL5I43JM5OuCHDCYIPMSBy8Af9xpnJ1whudfJ1xvqTCBENx5A4ETBNzzOTrhfcaZuHXBClEOEuBzEg8tEHPceZuHXHC55m4dcEZlRG0TjyZOXiD5umZu7YT3Kmbu2CFojUIZVpCuhEwDdUzye2Gm7JnkxvY4THD8WQnCiYJu5Y8UwzvNfkmCEriEKgqq+wrpLuYneytximFEQTqU4bogXEWwlmKpxyhDMsqEoJw1AJ6g+cai72mAcRBGqeMRxgGzTyiM61DwauY+qLV4yMQk5HUR/aRGTLnaTNspZE2iU3rMHiSTzTkD1tHKvaeElXe7p2lKwoBt5S4EFeh93yyFmXZweK6ppChtolkMOWm6CdNmWkYRKkgHxQGBptAS0UVJRhLLl+o0FKSvmPI/fIvzP0vwhDpGvzP0vwj1Y3GklzZrM+/APuRxuMf5azegPuQONT/1+pMk/9voeUnSRfmfpfhCe+dfmR6X4R6lN0Xlqzstm6Et2hAinN0HlH9hLHNMmD8IZVaXWP56iuFTpI83Ok6/Mj0j7IQaTL80PSPsg+m9zVBySRzL9ssxUmdy47Ftz19SRFinh2I41+4He+pfmh6R9kcrSxfmh6R9kFSu5bN2LR1H2RXmdzK0jLAen2iGvhn+MW+IQPe+9fmh6R9kcrS9ZHxQ9I+yNr4OrT5CfSEKe5tavIT6Qg2w/h6kzYjxMH31nbKHpfhCe+g+a+l+Ebx7nFq82n0hCfBzavNp9IQf+P3XqC9fxMMaUkfsvpfhHK0rcvwX0vwjcPc4tXm0+kIT4OLV5sekmJ/x+69QXr+Jh++n912/hHe+j90euNr4PLV5oekmFHc8tXmx6SfbB/Y7r1JesYitJX/ZHrho0j/dnrggHc6tXmx6SfbHfBxavNj0k+2D+x3XqS9bxB/3x/u+2He+c+b7Y3j3OrV5sekn2wqe5xavNj0k+2B+x3XqG9fxMA6THzfbCe+T92euN/wCDm1eaHWn2wo7m9r80PST96J+x3XqS9fxB06RP+zPXEZvv5B64Jvg2tXmh6SfvQ09zm1+a7U/egp0e69QPjPo/QGfdn5B6473Z+QeuCcdzm1+a7U/ehp7ndq812p+9DZ6PdeotqvZgz7s/IPXDfdseQeuCU9z61ea7U/eihe2hFolhKlISlNauPUHiZ6XdepMtXszIF9gF8Hbt5aRmARfsNyqm2gSEkBRJDnKgJOx8gYNLN3PJSQ0xalq3p1R0BiTCVcTSo6N7jU6FWtt0B62nwauYxbt1qErvdZD6iBy/FoNOrtipb/izzfbFi9peJFmB8lH9lMLHdfP2Lqmz8vubdj7qaUSwlVnUoh68KxIej6prsfki0O6mgox96liop+OLuADlgyqIDVXYkvq7vz6oiFlAOFqOS3K34CLHh6b1sZ4157XDVHdUQBSyNzTWHL4kP+FhOyyH+r/0gOTZ0h1EKIAdgRvA2g74uXdKl0OBZZyxKfuwywcZL9Mb/MV4px+KVghPdcQ7d6Hd8b/0hq+6kiv6Kqn73/pEF36OSZjqKJgdRLmYhCWzYPJLtvfdF+8dCZUqWJq5M1SFUCkzkEE7vieQtvyFaQrw0E7Na+f8jKvNrMnp5fwQye6eFKwizKcs3hjmWpxeWHWvulBBKV2VQIzHDGm7xeURQsCLIJsvBJnhXCIAUZqCHChmODFMtsbd7aBWa0TVTZl52aQpbEy1tiQyQGOuMwHy2xHhYp2cQLESaupGb8KyP8ur+sr7sOld1BJ/wyqP+2OwP5MSfBZYz/7zY+tP/wCkSSO5lZEuBfFjL83N52Jy1Pt7g5iff2Ko7qCa/oys/PH7sNHdNSpQSLMpyW+OP2IijadC0onLTLtdkWkKAChNQCt0gulBU51izVds9kS3Ro4mzz+EnTZMzACrBLXiIodYgDLIHlOGFlRpxV7fUnHn3L1p09KeNZFp3PNUMv5M4g+Ecf5Y/wBc/cjAVaJYspUEYDMUUBKXKAZZlKCjiWohTKWNtF7Kvm2UBZz2gdfrhY0oPoMq0+rDJGnhViKbMo4c2mmg5fB88RfCQB/hif8A7lfciho4B3vbP4Y3eTNgbUOmGVGD0t7hdSSW4aDukp/yx/rH7kWbN3RELcd7s371R35anJA9ZNElYBMtExFmlnzjlZo7CWKksQWLFiCzEGCO6rDY5paWJk0gYcRKJEt15ABKFrJISo1GSVEkAUu5JW1VvmJzD7kydOEHKQ53cL9mGIxp8hh+jHWLfGH7tIjvC6psmaRLs1mbEA2OYohw9ZilIQdgcDNSAQ6kvRSZykh7PJwuxcAYWxlSjrOlPg5mudXUVWhgPCU119w8xM0E90WWQ/e5/q825PLEs7T4JH6v/qn7kXbH3MkqliZMttmkFeuqWphhqARVWQ1RyOIWb3NpBH/qtj9IffjO6VNPb3LFUm1v7FP38EAPZWeo8KajfxIYdPv/AI3+qfuRNfFlkImBMy0JGEBKSJa1BYTTGChKmB2RDeNzSk2cT5VokThV5YWJcyhZ+Dm4VHoruBi2NGk0m17iyqVE9PsRq0/A/wAN/qn7kXpulRCQoWYF5SZheYzYg+EalThY9PWDzbyQqgSrsgzvKSlMoIevByEs26yy3fW38kXLD4dJuXuxY1K05JR19Dr00yEqZMR3uDwaiH4Q1Y5tgLPGdM7oaA36IKjznZ8XFXSK8kItKnRjfAplcVWKUlQdi5DqB5Ymld0dcpOGzWKySG8YSzMX6cxRfpELUw9JSdl7iqtUtq/Yt2fTgF2sgdnYrPW2CKNqvqbasQShMsA4gCXbVAIDAOHBPOrOCfuXye/7Tap1rCZyzJcYgGBBCeKGSKAAU2QLokBNrmAAfFno10xknGEfhRppylLdgzKt67PajMSylIUrMUJII2ZZxpq0+tBL4UV5/bElpsuOeAGDhVW+S+zOHi4D5SepXsizhwqJSlG+gjqTpScYy6mfbj4NXN9saN5JDWYO+qj+wmM+8B4M9HrEX7dRNlPyU/2ExIfFHzY9TaXkhUIz5/UAPsMUbUpmZINWrzRoSXwj81NTFebLJ1mok1O7ECA/V2RvmrIwQd5FXEMK8uL/AMiI1bnXLKUuQ9aU+2hO4GhIAOcMuyaEqWWSrDKWWUxFGZxWCMX0pcuzy5MqzoUqXiWoyZZdTqJqtJAASOsmrNB5lUYNW3LaWBni6mj21120N+2pExakyzgkpdCFK1QlPBDXcgLUStalO+N5ad5jGvu95bKlydYFb4yCDhHElglRJSl6ZOQmgarJulQNlAEiQmdiYzBJl8QB3CSlgp6ZNTqZ7rLlidJWiQpaSAJnBSnSUrAUBqAKo+x6Rkp4inF3audKp/R8TJNKSWtvqlddLa+ZkWeakT5KQxImIy3lQjF0uL26d/J/bRBhdV5KXPl4kSWIakmUMkllulIIW4dw3VAbpYr9Onc6P7aItliOPLNaxhq4CWCXDk73109PsZYlEh41rpuyXMSXJKmLjEzAbeKXGVdlXAAc17Zd3gpagaqDmv7yYn1JERXdd61qQEFitmOI0JWAOosf/EVt3W5Q0bdnsCZM58TqCaIpjBKsDJFAssFhqFyKVBifvNSxPUCxWlCQQ6tXElXGSGJZKTqlXGABU4e3JuxDuyTKaWAhhnMnS0iYS7lRRizoHIBIBAwJily7OUkKxLVhDl2RKxYgDuKpjM2STvipSUnbyFV3qUjLayzEkg8HPl5FwcaJoUQdx4NHUIZdAbWJZsShXalOry8ZokuxBWibJIIK040n5clK1AdKDMHOUwt3SwJSyWLpZNc3mJP2Hsi29rlsVc1dHEtZ7VWnBD6s2Mu6ZiJVolLXVKVpJDA0Bd2PGbNtrRc0W/V7b/DH1ZsDWElgMyWEPDRtglsg4tdxqtE2WpRK0CWhIIxKSpZ1SpKwNZCl4561CoxKSrCsxo3EmdI4TC0tImrTLxAKKSpALKwk4ywl0DkjhCMmUL2a8pkgeCWU1BYgEFQeuEumjirPlWNmy33LnyFqn2aUpQWl+DJlqLgjEWfEXLdPNGmUoVP1XsVpNaBClbDhJgOOYpJAIwVYMXSkMp1tgWqqhhBZIMVFzlJUFBcpKEYeEThLIKUpUhbAvLQ0twlRFJaWSSoJOXJm2Myzg74TkyVIlrAJcZ0oxNDE13z5KFAoSVFZGLVw76YQSnNjSKZxyq916hUlsx19KQEqlrUJbuQhEtis0Jxa+qMYCSdqpXjYEwI2pCAMhtjr1JM2bU1IzdxlQxAixLUimzES6kigS5YEjFQE0hHbca4b31KDSyQfi0VCSdiTmAQIFLVZQlSgQSAxBL164ObzleCQoYmCUucJIDy0tVmfOkBNvsrz1BBUp6kHNzVqtTLrgRV4IZt5rdCvYbFwq8EsDESQNjAByTuAAJJ2AEmDe/lKmLK0B0KWSgsQ6QkJSWPIBGJord4Sm0TCf2ChzYp0lKm/lKhzEwW26xTXkoTwYYEueX5IqdlBWBXp1HTtBL5uxfhKkY1Lyv8AJARpRJVwyFtqrlygPnS5SJS0nlC0Gm4pOREZOLlHNHpEzRJc+RaOFJRwM9JJSMQDy0gnMFi8v0RugBvq6OBUNbEFBwWajkVByyixzzWvvbVFEo2by7XPRu4STw9q2vJGTU1tsDqUfpk7+H/vl/jBL3CkgTp7bZA7FiBiWf02cD5qnpy4w1upoob/ADRFZJJNsQGckKPRwYPqgmRZmzH564HpVo4K2IUE4mSqjtnJG3pjdTes4Z2Zdci5qPRaLKVS0Un2JVpXk3+bIAbx+LPR6xF28jq2UbwgelJSPtileJ8Gro9Yi9eKH7zAzKpI6cCIkN4+Y1X/AC8l7hHYrjTMLALAq5owAJG7k7Yp6T3bLkyEYCscJMriPkJLZJDVX2QQ6IhSe+QoqJ4UhO3LHkCWajRh90e8h4FKUggYvSAQ+z8tG2bblbojFFKMb9WY+jT8KrDxuCWG5ThHjBvXBZedoEuxJQuWjh5hZK+DSlSJCUpFCA4DukchI2QJ6J29KJnCrdKcKk0BNXTuHPG1fV52efMCxagnUQllS5pKcIYgMlmdz0mErpyp/pNf9OlThiFKs7Ja+b6IKbJY5dhu4zZ0tCpsw4kpWkFlLDISxFGAxHpGyBi6FlCtaSmabQhWHhCycKVErU5UnWKpbA4hUHfCTLRJmoSldvUshZLmVOVxgkMH20PXFuxS5EpTqtS1YQpOEyZgbkBrhGeQjIo5ZJtaJHVniKcqM8tT9cpXbSe19k+ncv2PSCQZglpsaUzE+DxpJGAElOJi+IVOs5Nc6x51pRW2z+dP1Ewa2K0y+GJM5OuoBJwrBJd0oAKdpSA5OQPSFaR/rk75w+omNclBP9PY4Gack3O++l+xkzbWpYAKiyQwG4FRV01UYs3VbeDmBZchNWf5SXAfkfpivwZCQp0seUOWpk7w6xyVTFhISVE0CRUnOgG0tsgWuKbci2KnqmpqHknABRuDKJpZsqS1Uc57c4M9GVmYhKkEy1LVMVR6qcFQcZDESrIgBgQYCrDd1plrStEleqQR4NYTQucRKQkJzBc5PGnPtBkJs5SFJCJ044VKwkp8CQkkFlFlDLOhyiqVKSu0umnn+WGi46Jh9edlJlLKlrU1UgnEM8JL8GliymzOceQWTi5u6k9SQX+smC223zw1sk4SQkUIK3JJBzSCRTfAjZkFkkDipKiP58O+uSYFBTcFnWr6D1HFS/S9DcuBPgbV/DH1ZkDsyWUlJDFQJYMN0EtxNwFq1W8GPqzOWBkz04ksksHJyGQcs/IIvtqxHsiYTVmmEM5ag2dsS2YEY3GYA3eMg+oGKVgtZCwTvEGU/TVS0LSZFnAVjDhBcBT5HFRnpzCElpoaaNHiK5h3ZMrRKlay3SgEkDVwmj51HIxjWRPSyTwSzqkcRWdWIPO2+M247cJRmHCFEhIAJAprF35wmNFF9nCE4AGJ8YHbybIignrcw1koSaBm+6zV8wDEVAegbmaOTPBQEsXep5xyRHf0wmeokYcQSfogP2RWsz4gxf8APLDZegydkeqWq8Uy5aZapmDHLlkai1cVKcXESojMCBOXc6ccxrQAF+Ngn4jTilpL7+ekbOlTlFmEp+FLhhngMqUeZnBfZm9IyruXMUk4jaCXLYcgwFK7X2c0Vp2iaEm2rGldEqVJlrQqcFY0YUtKn18NKWc5IoyGptI3xu2y/wCyzZjrnLCXUyRKmkgDhsIDy2ZOJDOC3AmhzgRUlayFPaFNjwlIrVIBr87E43NtcxDbFKKQqVw7FWEYqu5WkgNzgUodZ4ZVpfCDhddQpnaVLkSZiJC0nhJrlJkqAwJQEtrpSHxJqwzLwG3tbVzlAqag2AAAAvlzmOmzJiRME0qcFNDXjYiSOeGWFImKIFWSfXBb0zMTLrY9B7hU5InWgPrGQBXbrCgrWBxH65OO3gf+SXGh3GSe/VAj9mrsCi3YIz5f65P/AIX/ACSoyVt35Gmj9yOnfaMQJBS1Gf4sAM5brgjvS8paFJBE5WqKp4MjpqawNqU1ql/M3/uxG4ULWTwbsmhyzq/RSkPSo54p36fcStUcZtfmwE3n8Wej1iNSeXnWEmnhZHQMMuMu9Piz0euNeesjgfmI/ty4S6STfiXVXv5L3CmwPLl2kqcYrQcD7U67lL5ivbAzpghxJ5MXqRugz0fto72WnEgcZwBWqdwLnI7NhjBlXg5OFQLM+e0PTfQiJT/qUJOUXF6dTHVouKjIHbpsREnccR35UixKuiYSTwJIcsaVD80by72mOBhJfa/r3beqCCRfk7gk4JalDCNYNVvJBWCqDVxsacbxW/ctoYeVZ/ygTkWNYUkCSoAlLvhYMrjcpY7h00arY7YqY+QJD1BzUK9pMFNo0om8Go8IhDEJDpNSSxTrKAQp241Gc1AjMtmkZlsFTOGSE4sSAw1X4TAXaYBql+etC2R4qU9FH3/lfVGicXQlZ/b+H9Cl3moGWSrETaJBonIOseuBbSYtbJ1C2IV/kTHql0aWysCkALKlBSQ5SA7MrNfikgUqfFxMSBPTAvZpn8RIHM/4dkbMI5SUsysUYmpmtI87J5ImkLZuU+qGJwYduLbuzP2N2xcuu7zNxAM6Q4cttr2RrMxPZb1KUNglrJPjpSTyaygaUoC4jUtNoQUJRNRiwrUU8EUIYzODDFPBKGSUqpvOZrEEi61ys1JZWFLBVdZQzY053+0Q+ZJKZs7wiXBUWxZYS4xeUwfeAW5oE5S2ubsPQhON9bvTy66d/wA8ynYrbLkLCuDXjQosTMTherOngn3UcO2x4SRasKlgAaqAnPcUA/bGzcNjCJi1LmSlukuQoGpUC+VBQ1y6xBRdclGHCpDqL1Kgl67Cc8xEu6bUkr/niYrKV43sD9zWhU2VaA4OoAOcpmZxVTolLoFKU+1mAGXyTt9RgomWfAmaANgIGLE7pUzFtsZc28FM7FJ3schvY8+zaYWpiEp3cd/EPCeVJMy7x0OlypS5iJijgDgOCDrJBchI3wNisFd4XsV2WYmmqACRzsOz1QKJRuMWyt0K4zcUaF02Ja8WEJp5RbPLZXLtjWlyJ4SSEBjiD4tus/2xn3bMmS1YUEJdDuBixA1r0RuS1TlJ1xqpdyEsRnmMQd6wjaW5XKWZsCb3BE0ghiCXHK5iKyLYktkObaImvis9VXcu+XXuMQJoFNuH1hBRarWDzSW2hC7KS7BKD9GX1xVRMq4IapQK0DqqaM2dHhNNU6kgt4iQ/wDImnq6offt3d7mQlOMGZJQohW9YqBSo5K7RFDS0NlOo4XXzIyvWSWSaqpV64i9OrOKqrwQjUZR1gdmTk0JG47XitNTNDYUqq/i/hzxXmWCbiqhT8x2/kxMkb6vQseIk43W/f5F612wTDNUMjgz5MURyJJFQ1aHmiNFmUlMwLSQdQseeLUrijmizRRsjK25Suwo7js57cqr6i+1K6xSwfpU4v8AsgG3a8vP874n7j8tref4avqKimaWi0fw0/Xl+2M1Xd+S9y2j9yC0/rEv5n/GILrvtKEy0kiqg5Iq9TAjbFAT5TlI8GKqLD4tOZOUadkvSWHClGlGw0DO7EZ1jVhpZaSaEr089VgpeZ8Gej1iNK8pJUJLUZCfqI2bYy7z+LPR642p1VSwDklP1ERkk7Rv5l83v8je0VQZcqaOEUl6AhDhJdyQVUqCARyPSMuyYEmii6vFJerAVYZ07TBJdMgGTVILFXLsEY7AbGjjwrKU5+O+xMQ/24odNdqbNm9tkb9yWpIs6A7hCewV62oeUc0YCUEuwJ5gYu33ZkyrOJoKpS2S5BwlbsAC4KQSSNYjZXkSvDiRjB9WV4WSjmT8yndd5mdaSosnEgBQfjEMHY7c+aLd/XymUpINSBiUNoRlRyBU8uSTyPj2K2CSRMUpU9SThUQvweJdAeFUSkkEgNQhyTQNFibf0szVrRLJOB3KuMAQKID4QySSWfUqHaLJUL1U1G8UjVicQquqWXZWNywaWySFS2mYlEpGrQkhiXBoASEknyhsMYGmbd6r/iJ9cbVk0nxpCEBIJwhYKgarAUSkuHARtZlFYCSWLjel7rlzlPqoVLlpD0cHEtR5XITWownfHYwUcqlpb53MFXWKASyoBWnEHDhw7UcPXZR4MLXo0kY5cnC/DTA4MxRSiWEkJKQKrdWSQakB84W3Siiz2GWFMUy+EIZ3VOmFaQaMwSUZvFOdap6ZiwZrkTFKLJSAVqThUTquQUkgg0NXBi2nVc/1LTV+5VUg9hRcuHOYkKBmhRAJSBKly5hDMCFYVKJB2pCSxcx0y4FHhVqmoACiQrDRRMtM0AurVcTEAJGJRKiACxMLZ7TNXi8IaBdNUMMDEAEZFKQlhsoGpGd7rTE0EyYA2Asoh0pBATxtgJA5C2VIvTnLZlbi0jfl6PyzMdKqKSpQASCJYCQsgLUsuplAswYLBKszGpdavFM/E2IBuDrhliYSC5fVLHCVB0u5DGMC47SuZMOOYrihTlRphJCC5OxOR2BXLFq1yphmpImzMPGDKfCvJ6mimavRCTUrWZIp30ZfsdqMxVoYhQYBJGba9TXPLKJ7fLSZJJK04AcwlqOGd67Od+uldNlMvhTyIq4L0WxYZRwKpywh0qR41Ukk7AA78bCMoEYp6NP87miUnozBZrPOYguUgnpJ2GIrDZ5BljEo4quK7zhZk7m64S85WCcqXgQGURRIpydDh2rnSJ7lsOK1yhTCk41auSZesp92TdW+LrlOUtJsCBhMuZg4zkgjcA2LCHZ9uyIrVeCgCOGxE0LISc/lP8rZy7oILjWq3IWlUtIbAXQakay67UnwYBY5KOUYt9XFgl8KjIEY0lTl8gQ7KZ/KAILUhbRepFTYJ2+aTMJ+xn25bM4SSrjHk284jrSioYE7y0chRD5jV+0RBkHWklpGGzIVxdVW3zaREN+WhBs0ss5CgBkCEgqcAuTWmY2Q3SCWDMsoNdRP1U+yEvCae9pifFBSyRQA482ydtsZaiV4+aNtGWk1/wBTMRb0EazBzkEjKm0S9/VE0y2yyQXDj5PZ8WAcs+WMVKXMW7NZipSUjNRAoHzLZbYucEtTMpst99BQmFmcJ27lcgG+Hy16sPvSyJlTpiUKQpLJYodiHFak1LOWJFYqpVRnAERNSgmg/DKzCjuOT3tqz8g/VXFVS/0qd/CB65kr2GF7jy2taychLJ6MK3iFIJtE8gEkypdNpxKllm6opq/E/Je5bR2+ZTvweElqYFkJd60wpGXTFbvoYixfp27Ys3mHWkHyBT+VMZ9jllJU6RszAO+Gpyapqw8kuI+n/g+9DqHo9cb1pWFcAE1KZVecqKm6AQX5eSMG9h4M9HrjfQyZkv5g+qmKKnweoanX5Bpor8QvUClYqBWWQd6c0Yhl0AUlGbOkM24iNafYFGzsleE4TizriZyGDhQGWypfNwOJu+ZqEqSCCMRBVrnECqjMBR23k5bVwiTjeL0fgZ8QrJJ7mxKvBKZaSaOOQDtjatN5lVlSQUFPFIIyKRUZN+c6x5/YrA5mhyPCEuMw7EEHYawS2SyoTwZIolEwqJ3UJJJzzJhMXjrwyW6W+gcPRWa19dyygrmICk4SlOaQagjkfLbSKd9WqzlS5M0qBQA+EUWDXCpqtrCm8xBc+lIQXXIQQrE7FiEg57Q4D88T2ux2G1LKkGZJXMTjUo1AZJWrezJbc2q0V4fBU/iatLz08/zqapwnH49V4BFd9qkzJCghaCcBo4B1Q4oa8ggJ0wS9mWN81AHSpoIbm0PliYuem0S5ktMuYsIHGBUk8Fq1oAQXLVApWNLRuYglSJiUKBWpsSQWINMxG7C0uDmS1KMSo/pygGmxqtU5fBzJSUyjLT4SYEOE0GF86SzElr0SmqmLVw1lAKiQTPTt5cn5I9cN3yUikqVX5Ceuia/jEIkoBbg5ZB2cGkNzwkWqccqKnTk3dHk0nRCa3x9kq/8AiE7YpjQCbjfviyZksLQl+YUj3EWOUPEl+in2RSvSZIl4QVIlHjnwYVilofEKJLc/Jtyi2NSSegvCmzya7tGTJUpc6fZWwuQmcHZLqAAYMcmD7mhs+zpDeEluaV2sMJ5g7jmOHnNk3wjveZPExSkpXwYeRKxLUUllAPkKrq1Ew03+jCkmYoYpZWSbPJLUWQlsWZ4NXJUPyXRrW3HWEqPoC1klJCJjLScnIDFNFmvWDHXZZJZJBmy0sPIyCdZqjYA++DHSu8JU6yomSpeBlzEqGFIOJAFDhoevbDtG7zliUcUtJWUggKSA5BAJcjJi/RDRlmjJoSUXCSizz/Sm55aDLXLVSYVYyMlYCl6NQuVPzRHdlnMiyTptNeWa5E4lcGjmBBWrn5mj2uXZ1rw4pEgA1JOtmQ5Sydoq+/rhV3es0HApD5YHpRqFg+Z6eSKMz7lmVbnkWjxmSZMoyklSZq1leEsopSqUlDFj40qbRxxiIfedlWtC5SJS9YKNcIIUnWQnClgkYmyYZcsevJsWAErWCAnyEpCWclTCvLnv30EbZfSEKkpTaZqjNw1EphhUoss4mO0Bg7hI6VUpqW6t5MsjDMmkn8jxGZZFy5hQoYVBnSdj1+2OvAgEhLMUgV2FqtXfHtN3aS8MvCDNdSSZZIR4TANYGuoSxNTTKNPRjSBE+0pRr6yXAUlLPhSsihJFFZ84YRZxUK8LUV7o8tvyUVKs5GHVQDrKCaYRvIie8J0ybZxIMyzhIViHhpR1tgBB25VJjds0qWZhMxKCAhDFYSWd/K3tBJZrXYzLxCRLUwqEykZugbQPOJ7d0PKneKkZ86U2jyQ6PqSQeFk8rzZQb6ZeJU3OdZ5kmidXw8mqsQDfGbBiPKzR63LvCymWqYmRLwpw5plh8SkpdmokY0lzSp3RLIvSzlmszFTBA4OW616joFaFPCJcqYZ1pC3ZM0e547NsGBGNS5ZJoUibKUcxhICFnVYAcjbmjOmLG8dce+9+SFSpqgBL4N0qUZaTgXiKWYPiU4FB5Sd8Yky85SJ4lcOSyXWe904U4EuT5RxMSwBZ+qKdi1U3PWOp5x3NA8+YkVxIw+kFBush+R4JZNikpUrhKJmJAmKFVYXSmg5iaRvyb/GAzUrm4BMKMQlyw2riDpxgkEOeg5Ql6Xmmfd5UHxJmhJKgAanEnikhmIHRGWvM1UqEovU890jV+kFSCdYYkk5sWILEliQaiKKMRJJGZ5B2CkXL9pMRVvBp5fETyfZFKbaZaW15leT2ojdhYwlSWa/yMeJc1UajYbe/xJ5xGvaZvhEYXYBq8yRGbb7KVSyBmW/IjVvW8kSCXBJKcKaJo2F3fKm7dGBrMlFeJtmt2/AMrRfKEyHwq8JRwCQlRoQ6Xw5bWFRnVseTbZacIKVkuWKgVM71JZhAknSBDVTMPSmJJd+SiQBLWXp4kXYeg6EMl07eBirS4krhDZrS05aAgAKAVjPFdgGds6QSWS34l4QAyZYqMiVGoyrkD0wKWC8ZKBrSSVH5hbdspti+NI5XmlfQ9kc/EYeNSOVb9/4NVCEoPMzcnXfJWWXKl62ayCCAVOwwkOSoPV3rFKboagYxLmTJYKSliysSSUOkksRRCRnkGq5eiNIpO2Wv6Ed75pXkzfoe2Ep069OMYxlovAuau2y3Z9Dp8k8JiRMQEpchwQhAD6qhmMCaAmK8271TErT+8mFi7FycJoCSzgjmFIj98ktsprc6fbDE6QSQaIX9DON9Ko4NuWolWM6iWuxuWTRJUxGIJSkkHima4Ot+6Nap9ERc96EzXojWJbWnargCgKKsQVB9+2B1Gk6BkJo6U+2E99KSf2vWIVtN6FqnUtZsIk6FkkjBKDk1AmargszpAo4NdoZxkCxN1pVMkzFlWKS4FaHEGJVStH3PRwWDeYnShGXhutPtho0oRvm9aYiYks8t2TybotC7PMKJZKJcycpYNC5lhIIGamBXQQSaO6K8PZ5C5mNBQlScIaodbKcpJSddTjKgpAsNJk753WmGq0oG+d6QiXLZ1ZyVtgj0zuUWWwhCVEkqmqdgNZSU5AAAZZQJWO3rSlNZZUCAVK1WAZxnXcSOXbEky/JSuMhat74T6xDDe0jzat2SPZFtOrlTXczyg5SUmbareskAT5Ttkl1kNmAA/MHZ+R4kRe0xGVqmNuly6l92IByaNtqMoH033J82epPshfdmUKhCgRtGEHrAiptm2NWC/wAfpH7pnqlx2CaiT4dcxcxdVOonC4olJGRAzI29EDekN0FBsMuQlaky5yi9SxUpJdRAYVJOwQJnSfaTN5NaGnSRIy4V/nQylpYypyz5jU0WuSb30hCpc1BKJqZxKSGxhQdJIYGoqIPbHoxKkTEz3X4JGEJdwwSEkgNuGTs9dpjy06QpOZmv86K8zSMgsMbcq6+qAPVqSm77GnJs6ZimU7NLPOwV2VgiuW75SVsUAhVC7nNqlzvSn1wCovpHkEcxHsEP920/L6xGyNdKGVo50sM3PMevJuuVVpaQ7OwZ8KsQ6lAHoiudHJLaqSgjDhUkl0FJSQUhTpB1EA0qEgFxHlw0pbxpvpn2wp0rPlTfTPtim5Zwl2PT5GjwCJyCtRROJUqgBClKJUR4pBGAMzHDkXIjLtNhKL1seFKsCJOHEXPF4QAFW9mzjz06Uqehmf1D7Ib75ic1TfTeI1cshemrLx+ocaJXFwiF8IFp4O0qWAXS7oKQcn2liI7SG5k2WxLSkk4piVElubYAMhugG98x8ub6X4xCi98ZWHVVL1OeumvPFFSFy7iylJ3Kd+r8Ij5ifUIzzNHJCTbc80qJxBIFOYAEdB9UOVfI839I+yOlhpcOCTObiFxJtl+ZxS2bH1RDplx0Hfj9aYfMoDzHsER6ZDXR/P60xzqf9xfM6Nb+2zBBixY5jLSeX1xWTE0tTERuexz07O4QlMKC0JiMNeMB1LkxMMBhiVRIkQNg3uKBDSIUrhFnKIQVJiQiIJqoULgtAT6HPUwohjxImIQekw0iOxNCJO2BYLYpMIco6bLIIJ8YU5gc+2EBgtWApXQiRDjDY4mIQcBlCKTDhHExAtDUxFNFYmAiNYgoV7EbQqo4w8phri2ISI6JsMMUINwWK6hWEaJsENUIa4jRXiexCqvm/wC5MMKYkso4x+T/AL0xJPQCWpjJ40znPrhBHJOtM5z644CNSMT3Dv3uPmpVMqpz+yKt9aOTbQsKdKQMWaicy+xNI0vdlO6OF/p3HqjnKNRO6R0ZTptWbMiVoIPGmtzD2xYkaES9q1/Ri6b9TuPUYaL/AE7jTk9sO+OytcFEqrilfKP55IaNHJZyWrs+0ZRCvSEbE9hhU33uSeqE4NQs41MlGi6fLUOSh9kKdGwBxldX4RCq/VeSer8IRWkK/JPUYHBqk49McdGvl9kOOjA2TC/zfxisb6W+R7YUX2vce32Q3Bq9wcemcq4ElhwtWBbDs9Ju2FTo4G+MPo/9oqy71WeQVYcjkiJPdRf5eLODPuJx432LXvfT5Z9H8Y5WjwBDTH36rFuTYT09cVheq+SO91F7xA4E+5OYj2LKtHnyXnvT9gNYkuy5UpJMw4iMvaAMuvn3RR9017xC+6axtEHg1F1A68HujVvC6OFCNcDAFDIsxUVMBmGJOajFZGjQasyu8JOXN9sUzea98N90F+VA5efcPMR7FkaPgv4Rm3p9hNIT3sq86lthZUV/dBflRwt8zyoPAn3JzEexaTo4SARMSxyoaw33uK84inP7IrLtkzYrblv/ABhot6yON2ROBPuTmY9iyNH1ecl9Z+7DVaPL8uX1n7BFfvyZ5Ud32vfB4E+4OYj2Jzo4oBzMls+wk9jR3uCrzkvt7adkQG2L3mIza5gy9f4QeBPuTmI9i4vR5Y/aS/SPshi7hVXwkunKfUAYg75XvMd3wveYnAl3BzEexILgWfHl+kfuwg0eW/HR1n2RGbQreYQzlHaYbgy7g48ew5VxHbMljpjpl0KShTaxUkZMw1gTtJOURKWrfEbEbT+eSJwJdycwuxky7lm4uK2InMjaeU58kaUvR5TVw9f4GFxkbYXFF9n3M149iaFhIVQziwrESY6EJjgfz0CIEdHR26OXEAK8dCQ5QiEOxR3CVhN/THHLoEAJFJ28hh4VEIOueX2xKYiIOeOxQghIJB4VCvESTDgYhB7xwMII4RLEFeOBhscBEIK8MKeg/nOJMIaEaIQalXIx3QsRzcidoyiQGkQgrxzxzQgiEFAhYa8OiEF64aRCtCxCETQuGHGGiCQapENTIEStHEQCH//Z"/>
          <p:cNvSpPr>
            <a:spLocks noChangeAspect="1" noChangeArrowheads="1"/>
          </p:cNvSpPr>
          <p:nvPr/>
        </p:nvSpPr>
        <p:spPr bwMode="auto">
          <a:xfrm>
            <a:off x="402167" y="-700088"/>
            <a:ext cx="3416300" cy="178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4341" name="AutoShape 11" descr="data:image/jpeg;base64,/9j/4AAQSkZJRgABAQAAAQABAAD/2wCEAAkGBhQSERUUExQWFRUVGBoaGBcYGR0eHBcXFxgaHRgXGBgcHCYeFxwkHBgXHy8gIycpLCwsGB4xNTAqNSYrLSkBCQoKDgwOGg8PGiwlHyUuLSosLCwtLCwsLCwsLCwsLCwsLCwyLCwsLCwsLCwsLCwsLCwsLCwsLCwsLCwsLCwsLP/AABEIALsBDQMBIgACEQEDEQH/xAAbAAABBQEBAAAAAAAAAAAAAAAGAQIDBAUAB//EAFEQAAECAwQEBwkMCAYBBQAAAAECEQADIQQFEjEGIkFREzJhcYGRoQcUI0JSU5Kx0RUWFzNicqKywdLh8CQ0Q2NzgpOzRFSjwsPi8TVFZIPT/8QAGQEAAgMBAAAAAAAAAAAAAAAAAQIAAwQF/8QAMxEAAgECBAQEBQMEAwAAAAAAAAECAxEEEiExExRBUWFxkbEygaHB8CIj4QUzQlIkYvH/2gAMAwEAAhEDEQA/APFpZOzbG6m4VvUDoP59cYsshxTaOyPQZ8ty4y2c2zsjLXqunaxpoUozvcF1aPTDkEgc7kxw0dmb09cEyBTpidSA0ZnipmlYaAIq0cmfJ6473uTN6YKCiEUKxOZmDl4ApMuCYNxjk3DMO4c8FRRHCXB5mYOWgCky4litI6Vcyj5PbBSqW+cRosaXpSDzMrE5eNzAGj8z5PWYX3uTN6euCTgDCGSYXmZj8tDsDadHZnye2GzLhmDyYLZUlhCTJA2wOancPKQBEXHMOTdsNNxr3jtgqEkVbKIZkqsOsTIR4aKBg3JM5OuHm4pnJBGEGOmy6weZkDl4A17iL5I43JM5OuCHDCYIPMSBy8Af9xpnJ1whudfJ1xvqTCBENx5A4ETBNzzOTrhfcaZuHXBClEOEuBzEg8tEHPceZuHXHC55m4dcEZlRG0TjyZOXiD5umZu7YT3Kmbu2CFojUIZVpCuhEwDdUzye2Gm7JnkxvY4THD8WQnCiYJu5Y8UwzvNfkmCEriEKgqq+wrpLuYneytximFEQTqU4bogXEWwlmKpxyhDMsqEoJw1AJ6g+cai72mAcRBGqeMRxgGzTyiM61DwauY+qLV4yMQk5HUR/aRGTLnaTNspZE2iU3rMHiSTzTkD1tHKvaeElXe7p2lKwoBt5S4EFeh93yyFmXZweK6ppChtolkMOWm6CdNmWkYRKkgHxQGBptAS0UVJRhLLl+o0FKSvmPI/fIvzP0vwhDpGvzP0vwj1Y3GklzZrM+/APuRxuMf5azegPuQONT/1+pMk/9voeUnSRfmfpfhCe+dfmR6X4R6lN0Xlqzstm6Et2hAinN0HlH9hLHNMmD8IZVaXWP56iuFTpI83Ok6/Mj0j7IQaTL80PSPsg+m9zVBySRzL9ssxUmdy47Ftz19SRFinh2I41+4He+pfmh6R9kcrSxfmh6R9kFSu5bN2LR1H2RXmdzK0jLAen2iGvhn+MW+IQPe+9fmh6R9kcrS9ZHxQ9I+yNr4OrT5CfSEKe5tavIT6Qg2w/h6kzYjxMH31nbKHpfhCe+g+a+l+Ebx7nFq82n0hCfBzavNp9IQf+P3XqC9fxMMaUkfsvpfhHK0rcvwX0vwjcPc4tXm0+kIT4OLV5sekmJ/x+69QXr+Jh++n912/hHe+j90euNr4PLV5oekmFHc8tXmx6SfbB/Y7r1JesYitJX/ZHrho0j/dnrggHc6tXmx6SfbHfBxavNj0k+2D+x3XqS9bxB/3x/u+2He+c+b7Y3j3OrV5sekn2wqe5xavNj0k+2B+x3XqG9fxMA6THzfbCe+T92euN/wCDm1eaHWn2wo7m9r80PST96J+x3XqS9fxB06RP+zPXEZvv5B64Jvg2tXmh6SfvQ09zm1+a7U/egp0e69QPjPo/QGfdn5B6473Z+QeuCcdzm1+a7U/ehp7ndq812p+9DZ6PdeotqvZgz7s/IPXDfdseQeuCU9z61ea7U/eihe2hFolhKlISlNauPUHiZ6XdepMtXszIF9gF8Hbt5aRmARfsNyqm2gSEkBRJDnKgJOx8gYNLN3PJSQ0xalq3p1R0BiTCVcTSo6N7jU6FWtt0B62nwauYxbt1qErvdZD6iBy/FoNOrtipb/izzfbFi9peJFmB8lH9lMLHdfP2Lqmz8vubdj7qaUSwlVnUoh68KxIej6prsfki0O6mgox96liop+OLuADlgyqIDVXYkvq7vz6oiFlAOFqOS3K34CLHh6b1sZ4157XDVHdUQBSyNzTWHL4kP+FhOyyH+r/0gOTZ0h1EKIAdgRvA2g74uXdKl0OBZZyxKfuwywcZL9Mb/MV4px+KVghPdcQ7d6Hd8b/0hq+6kiv6Kqn73/pEF36OSZjqKJgdRLmYhCWzYPJLtvfdF+8dCZUqWJq5M1SFUCkzkEE7vieQtvyFaQrw0E7Na+f8jKvNrMnp5fwQye6eFKwizKcs3hjmWpxeWHWvulBBKV2VQIzHDGm7xeURQsCLIJsvBJnhXCIAUZqCHChmODFMtsbd7aBWa0TVTZl52aQpbEy1tiQyQGOuMwHy2xHhYp2cQLESaupGb8KyP8ur+sr7sOld1BJ/wyqP+2OwP5MSfBZYz/7zY+tP/wCkSSO5lZEuBfFjL83N52Jy1Pt7g5iff2Ko7qCa/oys/PH7sNHdNSpQSLMpyW+OP2IijadC0onLTLtdkWkKAChNQCt0gulBU51izVds9kS3Ro4mzz+EnTZMzACrBLXiIodYgDLIHlOGFlRpxV7fUnHn3L1p09KeNZFp3PNUMv5M4g+Ecf5Y/wBc/cjAVaJYspUEYDMUUBKXKAZZlKCjiWohTKWNtF7Kvm2UBZz2gdfrhY0oPoMq0+rDJGnhViKbMo4c2mmg5fB88RfCQB/hif8A7lfciho4B3vbP4Y3eTNgbUOmGVGD0t7hdSSW4aDukp/yx/rH7kWbN3RELcd7s371R35anJA9ZNElYBMtExFmlnzjlZo7CWKksQWLFiCzEGCO6rDY5paWJk0gYcRKJEt15ABKFrJISo1GSVEkAUu5JW1VvmJzD7kydOEHKQ53cL9mGIxp8hh+jHWLfGH7tIjvC6psmaRLs1mbEA2OYohw9ZilIQdgcDNSAQ6kvRSZykh7PJwuxcAYWxlSjrOlPg5mudXUVWhgPCU119w8xM0E90WWQ/e5/q825PLEs7T4JH6v/qn7kXbH3MkqliZMttmkFeuqWphhqARVWQ1RyOIWb3NpBH/qtj9IffjO6VNPb3LFUm1v7FP38EAPZWeo8KajfxIYdPv/AI3+qfuRNfFlkImBMy0JGEBKSJa1BYTTGChKmB2RDeNzSk2cT5VokThV5YWJcyhZ+Dm4VHoruBi2NGk0m17iyqVE9PsRq0/A/wAN/qn7kXpulRCQoWYF5SZheYzYg+EalThY9PWDzbyQqgSrsgzvKSlMoIevByEs26yy3fW38kXLD4dJuXuxY1K05JR19Dr00yEqZMR3uDwaiH4Q1Y5tgLPGdM7oaA36IKjznZ8XFXSK8kItKnRjfAplcVWKUlQdi5DqB5Ymld0dcpOGzWKySG8YSzMX6cxRfpELUw9JSdl7iqtUtq/Yt2fTgF2sgdnYrPW2CKNqvqbasQShMsA4gCXbVAIDAOHBPOrOCfuXye/7Tap1rCZyzJcYgGBBCeKGSKAAU2QLokBNrmAAfFno10xknGEfhRppylLdgzKt67PajMSylIUrMUJII2ZZxpq0+tBL4UV5/bElpsuOeAGDhVW+S+zOHi4D5SepXsizhwqJSlG+gjqTpScYy6mfbj4NXN9saN5JDWYO+qj+wmM+8B4M9HrEX7dRNlPyU/2ExIfFHzY9TaXkhUIz5/UAPsMUbUpmZINWrzRoSXwj81NTFebLJ1mok1O7ECA/V2RvmrIwQd5FXEMK8uL/AMiI1bnXLKUuQ9aU+2hO4GhIAOcMuyaEqWWSrDKWWUxFGZxWCMX0pcuzy5MqzoUqXiWoyZZdTqJqtJAASOsmrNB5lUYNW3LaWBni6mj21120N+2pExakyzgkpdCFK1QlPBDXcgLUStalO+N5ad5jGvu95bKlydYFb4yCDhHElglRJSl6ZOQmgarJulQNlAEiQmdiYzBJl8QB3CSlgp6ZNTqZ7rLlidJWiQpaSAJnBSnSUrAUBqAKo+x6Rkp4inF3audKp/R8TJNKSWtvqlddLa+ZkWeakT5KQxImIy3lQjF0uL26d/J/bRBhdV5KXPl4kSWIakmUMkllulIIW4dw3VAbpYr9Onc6P7aItliOPLNaxhq4CWCXDk73109PsZYlEh41rpuyXMSXJKmLjEzAbeKXGVdlXAAc17Zd3gpagaqDmv7yYn1JERXdd61qQEFitmOI0JWAOosf/EVt3W5Q0bdnsCZM58TqCaIpjBKsDJFAssFhqFyKVBifvNSxPUCxWlCQQ6tXElXGSGJZKTqlXGABU4e3JuxDuyTKaWAhhnMnS0iYS7lRRizoHIBIBAwJily7OUkKxLVhDl2RKxYgDuKpjM2STvipSUnbyFV3qUjLayzEkg8HPl5FwcaJoUQdx4NHUIZdAbWJZsShXalOry8ZokuxBWibJIIK040n5clK1AdKDMHOUwt3SwJSyWLpZNc3mJP2Hsi29rlsVc1dHEtZ7VWnBD6s2Mu6ZiJVolLXVKVpJDA0Bd2PGbNtrRc0W/V7b/DH1ZsDWElgMyWEPDRtglsg4tdxqtE2WpRK0CWhIIxKSpZ1SpKwNZCl4561CoxKSrCsxo3EmdI4TC0tImrTLxAKKSpALKwk4ywl0DkjhCMmUL2a8pkgeCWU1BYgEFQeuEumjirPlWNmy33LnyFqn2aUpQWl+DJlqLgjEWfEXLdPNGmUoVP1XsVpNaBClbDhJgOOYpJAIwVYMXSkMp1tgWqqhhBZIMVFzlJUFBcpKEYeEThLIKUpUhbAvLQ0twlRFJaWSSoJOXJm2Myzg74TkyVIlrAJcZ0oxNDE13z5KFAoSVFZGLVw76YQSnNjSKZxyq916hUlsx19KQEqlrUJbuQhEtis0Jxa+qMYCSdqpXjYEwI2pCAMhtjr1JM2bU1IzdxlQxAixLUimzES6kigS5YEjFQE0hHbca4b31KDSyQfi0VCSdiTmAQIFLVZQlSgQSAxBL164ObzleCQoYmCUucJIDy0tVmfOkBNvsrz1BBUp6kHNzVqtTLrgRV4IZt5rdCvYbFwq8EsDESQNjAByTuAAJJ2AEmDe/lKmLK0B0KWSgsQ6QkJSWPIBGJord4Sm0TCf2ChzYp0lKm/lKhzEwW26xTXkoTwYYEueX5IqdlBWBXp1HTtBL5uxfhKkY1Lyv8AJARpRJVwyFtqrlygPnS5SJS0nlC0Gm4pOREZOLlHNHpEzRJc+RaOFJRwM9JJSMQDy0gnMFi8v0RugBvq6OBUNbEFBwWajkVByyixzzWvvbVFEo2by7XPRu4STw9q2vJGTU1tsDqUfpk7+H/vl/jBL3CkgTp7bZA7FiBiWf02cD5qnpy4w1upoob/ADRFZJJNsQGckKPRwYPqgmRZmzH564HpVo4K2IUE4mSqjtnJG3pjdTes4Z2Zdci5qPRaLKVS0Un2JVpXk3+bIAbx+LPR6xF28jq2UbwgelJSPtileJ8Gro9Yi9eKH7zAzKpI6cCIkN4+Y1X/AC8l7hHYrjTMLALAq5owAJG7k7Yp6T3bLkyEYCscJMriPkJLZJDVX2QQ6IhSe+QoqJ4UhO3LHkCWajRh90e8h4FKUggYvSAQ+z8tG2bblbojFFKMb9WY+jT8KrDxuCWG5ThHjBvXBZedoEuxJQuWjh5hZK+DSlSJCUpFCA4DukchI2QJ6J29KJnCrdKcKk0BNXTuHPG1fV52efMCxagnUQllS5pKcIYgMlmdz0mErpyp/pNf9OlThiFKs7Ja+b6IKbJY5dhu4zZ0tCpsw4kpWkFlLDISxFGAxHpGyBi6FlCtaSmabQhWHhCycKVErU5UnWKpbA4hUHfCTLRJmoSldvUshZLmVOVxgkMH20PXFuxS5EpTqtS1YQpOEyZgbkBrhGeQjIo5ZJtaJHVniKcqM8tT9cpXbSe19k+ncv2PSCQZglpsaUzE+DxpJGAElOJi+IVOs5Nc6x51pRW2z+dP1Ewa2K0y+GJM5OuoBJwrBJd0oAKdpSA5OQPSFaR/rk75w+omNclBP9PY4Gack3O++l+xkzbWpYAKiyQwG4FRV01UYs3VbeDmBZchNWf5SXAfkfpivwZCQp0seUOWpk7w6xyVTFhISVE0CRUnOgG0tsgWuKbci2KnqmpqHknABRuDKJpZsqS1Uc57c4M9GVmYhKkEy1LVMVR6qcFQcZDESrIgBgQYCrDd1plrStEleqQR4NYTQucRKQkJzBc5PGnPtBkJs5SFJCJ044VKwkp8CQkkFlFlDLOhyiqVKSu0umnn+WGi46Jh9edlJlLKlrU1UgnEM8JL8GliymzOceQWTi5u6k9SQX+smC223zw1sk4SQkUIK3JJBzSCRTfAjZkFkkDipKiP58O+uSYFBTcFnWr6D1HFS/S9DcuBPgbV/DH1ZkDsyWUlJDFQJYMN0EtxNwFq1W8GPqzOWBkz04ksksHJyGQcs/IIvtqxHsiYTVmmEM5ag2dsS2YEY3GYA3eMg+oGKVgtZCwTvEGU/TVS0LSZFnAVjDhBcBT5HFRnpzCElpoaaNHiK5h3ZMrRKlay3SgEkDVwmj51HIxjWRPSyTwSzqkcRWdWIPO2+M247cJRmHCFEhIAJAprF35wmNFF9nCE4AGJ8YHbybIignrcw1koSaBm+6zV8wDEVAegbmaOTPBQEsXep5xyRHf0wmeokYcQSfogP2RWsz4gxf8APLDZegydkeqWq8Uy5aZapmDHLlkai1cVKcXESojMCBOXc6ccxrQAF+Ngn4jTilpL7+ekbOlTlFmEp+FLhhngMqUeZnBfZm9IyruXMUk4jaCXLYcgwFK7X2c0Vp2iaEm2rGldEqVJlrQqcFY0YUtKn18NKWc5IoyGptI3xu2y/wCyzZjrnLCXUyRKmkgDhsIDy2ZOJDOC3AmhzgRUlayFPaFNjwlIrVIBr87E43NtcxDbFKKQqVw7FWEYqu5WkgNzgUodZ4ZVpfCDhddQpnaVLkSZiJC0nhJrlJkqAwJQEtrpSHxJqwzLwG3tbVzlAqag2AAAAvlzmOmzJiRME0qcFNDXjYiSOeGWFImKIFWSfXBb0zMTLrY9B7hU5InWgPrGQBXbrCgrWBxH65OO3gf+SXGh3GSe/VAj9mrsCi3YIz5f65P/AIX/ACSoyVt35Gmj9yOnfaMQJBS1Gf4sAM5brgjvS8paFJBE5WqKp4MjpqawNqU1ql/M3/uxG4ULWTwbsmhyzq/RSkPSo54p36fcStUcZtfmwE3n8Wej1iNSeXnWEmnhZHQMMuMu9Piz0euNeesjgfmI/ty4S6STfiXVXv5L3CmwPLl2kqcYrQcD7U67lL5ivbAzpghxJ5MXqRugz0fto72WnEgcZwBWqdwLnI7NhjBlXg5OFQLM+e0PTfQiJT/qUJOUXF6dTHVouKjIHbpsREnccR35UixKuiYSTwJIcsaVD80by72mOBhJfa/r3beqCCRfk7gk4JalDCNYNVvJBWCqDVxsacbxW/ctoYeVZ/ygTkWNYUkCSoAlLvhYMrjcpY7h00arY7YqY+QJD1BzUK9pMFNo0om8Go8IhDEJDpNSSxTrKAQp241Gc1AjMtmkZlsFTOGSE4sSAw1X4TAXaYBql+etC2R4qU9FH3/lfVGicXQlZ/b+H9Cl3moGWSrETaJBonIOseuBbSYtbJ1C2IV/kTHql0aWysCkALKlBSQ5SA7MrNfikgUqfFxMSBPTAvZpn8RIHM/4dkbMI5SUsysUYmpmtI87J5ImkLZuU+qGJwYduLbuzP2N2xcuu7zNxAM6Q4cttr2RrMxPZb1KUNglrJPjpSTyaygaUoC4jUtNoQUJRNRiwrUU8EUIYzODDFPBKGSUqpvOZrEEi61ys1JZWFLBVdZQzY053+0Q+ZJKZs7wiXBUWxZYS4xeUwfeAW5oE5S2ubsPQhON9bvTy66d/wA8ynYrbLkLCuDXjQosTMTherOngn3UcO2x4SRasKlgAaqAnPcUA/bGzcNjCJi1LmSlukuQoGpUC+VBQ1y6xBRdclGHCpDqL1Kgl67Cc8xEu6bUkr/niYrKV43sD9zWhU2VaA4OoAOcpmZxVTolLoFKU+1mAGXyTt9RgomWfAmaANgIGLE7pUzFtsZc28FM7FJ3schvY8+zaYWpiEp3cd/EPCeVJMy7x0OlypS5iJijgDgOCDrJBchI3wNisFd4XsV2WYmmqACRzsOz1QKJRuMWyt0K4zcUaF02Ja8WEJp5RbPLZXLtjWlyJ4SSEBjiD4tus/2xn3bMmS1YUEJdDuBixA1r0RuS1TlJ1xqpdyEsRnmMQd6wjaW5XKWZsCb3BE0ghiCXHK5iKyLYktkObaImvis9VXcu+XXuMQJoFNuH1hBRarWDzSW2hC7KS7BKD9GX1xVRMq4IapQK0DqqaM2dHhNNU6kgt4iQ/wDImnq6offt3d7mQlOMGZJQohW9YqBSo5K7RFDS0NlOo4XXzIyvWSWSaqpV64i9OrOKqrwQjUZR1gdmTk0JG47XitNTNDYUqq/i/hzxXmWCbiqhT8x2/kxMkb6vQseIk43W/f5F612wTDNUMjgz5MURyJJFQ1aHmiNFmUlMwLSQdQseeLUrijmizRRsjK25Suwo7js57cqr6i+1K6xSwfpU4v8AsgG3a8vP874n7j8tref4avqKimaWi0fw0/Xl+2M1Xd+S9y2j9yC0/rEv5n/GILrvtKEy0kiqg5Iq9TAjbFAT5TlI8GKqLD4tOZOUadkvSWHClGlGw0DO7EZ1jVhpZaSaEr089VgpeZ8Gej1iNK8pJUJLUZCfqI2bYy7z+LPR642p1VSwDklP1ERkk7Rv5l83v8je0VQZcqaOEUl6AhDhJdyQVUqCARyPSMuyYEmii6vFJerAVYZ07TBJdMgGTVILFXLsEY7AbGjjwrKU5+O+xMQ/24odNdqbNm9tkb9yWpIs6A7hCewV62oeUc0YCUEuwJ5gYu33ZkyrOJoKpS2S5BwlbsAC4KQSSNYjZXkSvDiRjB9WV4WSjmT8yndd5mdaSosnEgBQfjEMHY7c+aLd/XymUpINSBiUNoRlRyBU8uSTyPj2K2CSRMUpU9SThUQvweJdAeFUSkkEgNQhyTQNFibf0szVrRLJOB3KuMAQKID4QySSWfUqHaLJUL1U1G8UjVicQquqWXZWNywaWySFS2mYlEpGrQkhiXBoASEknyhsMYGmbd6r/iJ9cbVk0nxpCEBIJwhYKgarAUSkuHARtZlFYCSWLjel7rlzlPqoVLlpD0cHEtR5XITWownfHYwUcqlpb53MFXWKASyoBWnEHDhw7UcPXZR4MLXo0kY5cnC/DTA4MxRSiWEkJKQKrdWSQakB84W3Siiz2GWFMUy+EIZ3VOmFaQaMwSUZvFOdap6ZiwZrkTFKLJSAVqThUTquQUkgg0NXBi2nVc/1LTV+5VUg9hRcuHOYkKBmhRAJSBKly5hDMCFYVKJB2pCSxcx0y4FHhVqmoACiQrDRRMtM0AurVcTEAJGJRKiACxMLZ7TNXi8IaBdNUMMDEAEZFKQlhsoGpGd7rTE0EyYA2Asoh0pBATxtgJA5C2VIvTnLZlbi0jfl6PyzMdKqKSpQASCJYCQsgLUsuplAswYLBKszGpdavFM/E2IBuDrhliYSC5fVLHCVB0u5DGMC47SuZMOOYrihTlRphJCC5OxOR2BXLFq1yphmpImzMPGDKfCvJ6mimavRCTUrWZIp30ZfsdqMxVoYhQYBJGba9TXPLKJ7fLSZJJK04AcwlqOGd67Od+uldNlMvhTyIq4L0WxYZRwKpywh0qR41Ukk7AA78bCMoEYp6NP87miUnozBZrPOYguUgnpJ2GIrDZ5BljEo4quK7zhZk7m64S85WCcqXgQGURRIpydDh2rnSJ7lsOK1yhTCk41auSZesp92TdW+LrlOUtJsCBhMuZg4zkgjcA2LCHZ9uyIrVeCgCOGxE0LISc/lP8rZy7oILjWq3IWlUtIbAXQakay67UnwYBY5KOUYt9XFgl8KjIEY0lTl8gQ7KZ/KAILUhbRepFTYJ2+aTMJ+xn25bM4SSrjHk284jrSioYE7y0chRD5jV+0RBkHWklpGGzIVxdVW3zaREN+WhBs0ss5CgBkCEgqcAuTWmY2Q3SCWDMsoNdRP1U+yEvCae9pifFBSyRQA482ydtsZaiV4+aNtGWk1/wBTMRb0EazBzkEjKm0S9/VE0y2yyQXDj5PZ8WAcs+WMVKXMW7NZipSUjNRAoHzLZbYucEtTMpst99BQmFmcJ27lcgG+Hy16sPvSyJlTpiUKQpLJYodiHFak1LOWJFYqpVRnAERNSgmg/DKzCjuOT3tqz8g/VXFVS/0qd/CB65kr2GF7jy2taychLJ6MK3iFIJtE8gEkypdNpxKllm6opq/E/Je5bR2+ZTvweElqYFkJd60wpGXTFbvoYixfp27Ys3mHWkHyBT+VMZ9jllJU6RszAO+Gpyapqw8kuI+n/g+9DqHo9cb1pWFcAE1KZVecqKm6AQX5eSMG9h4M9HrjfQyZkv5g+qmKKnweoanX5Bpor8QvUClYqBWWQd6c0Yhl0AUlGbOkM24iNafYFGzsleE4TizriZyGDhQGWypfNwOJu+ZqEqSCCMRBVrnECqjMBR23k5bVwiTjeL0fgZ8QrJJ7mxKvBKZaSaOOQDtjatN5lVlSQUFPFIIyKRUZN+c6x5/YrA5mhyPCEuMw7EEHYawS2SyoTwZIolEwqJ3UJJJzzJhMXjrwyW6W+gcPRWa19dyygrmICk4SlOaQagjkfLbSKd9WqzlS5M0qBQA+EUWDXCpqtrCm8xBc+lIQXXIQQrE7FiEg57Q4D88T2ux2G1LKkGZJXMTjUo1AZJWrezJbc2q0V4fBU/iatLz08/zqapwnH49V4BFd9qkzJCghaCcBo4B1Q4oa8ggJ0wS9mWN81AHSpoIbm0PliYuem0S5ktMuYsIHGBUk8Fq1oAQXLVApWNLRuYglSJiUKBWpsSQWINMxG7C0uDmS1KMSo/pygGmxqtU5fBzJSUyjLT4SYEOE0GF86SzElr0SmqmLVw1lAKiQTPTt5cn5I9cN3yUikqVX5Ceuia/jEIkoBbg5ZB2cGkNzwkWqccqKnTk3dHk0nRCa3x9kq/8AiE7YpjQCbjfviyZksLQl+YUj3EWOUPEl+in2RSvSZIl4QVIlHjnwYVilofEKJLc/Jtyi2NSSegvCmzya7tGTJUpc6fZWwuQmcHZLqAAYMcmD7mhs+zpDeEluaV2sMJ5g7jmOHnNk3wjveZPExSkpXwYeRKxLUUllAPkKrq1Ew03+jCkmYoYpZWSbPJLUWQlsWZ4NXJUPyXRrW3HWEqPoC1klJCJjLScnIDFNFmvWDHXZZJZJBmy0sPIyCdZqjYA++DHSu8JU6yomSpeBlzEqGFIOJAFDhoevbDtG7zliUcUtJWUggKSA5BAJcjJi/RDRlmjJoSUXCSizz/Sm55aDLXLVSYVYyMlYCl6NQuVPzRHdlnMiyTptNeWa5E4lcGjmBBWrn5mj2uXZ1rw4pEgA1JOtmQ5Sydoq+/rhV3es0HApD5YHpRqFg+Z6eSKMz7lmVbnkWjxmSZMoyklSZq1leEsopSqUlDFj40qbRxxiIfedlWtC5SJS9YKNcIIUnWQnClgkYmyYZcsevJsWAErWCAnyEpCWclTCvLnv30EbZfSEKkpTaZqjNw1EphhUoss4mO0Bg7hI6VUpqW6t5MsjDMmkn8jxGZZFy5hQoYVBnSdj1+2OvAgEhLMUgV2FqtXfHtN3aS8MvCDNdSSZZIR4TANYGuoSxNTTKNPRjSBE+0pRr6yXAUlLPhSsihJFFZ84YRZxUK8LUV7o8tvyUVKs5GHVQDrKCaYRvIie8J0ybZxIMyzhIViHhpR1tgBB25VJjds0qWZhMxKCAhDFYSWd/K3tBJZrXYzLxCRLUwqEykZugbQPOJ7d0PKneKkZ86U2jyQ6PqSQeFk8rzZQb6ZeJU3OdZ5kmidXw8mqsQDfGbBiPKzR63LvCymWqYmRLwpw5plh8SkpdmokY0lzSp3RLIvSzlmszFTBA4OW616joFaFPCJcqYZ1pC3ZM0e547NsGBGNS5ZJoUibKUcxhICFnVYAcjbmjOmLG8dce+9+SFSpqgBL4N0qUZaTgXiKWYPiU4FB5Sd8Yky85SJ4lcOSyXWe904U4EuT5RxMSwBZ+qKdi1U3PWOp5x3NA8+YkVxIw+kFBush+R4JZNikpUrhKJmJAmKFVYXSmg5iaRvyb/GAzUrm4BMKMQlyw2riDpxgkEOeg5Ql6Xmmfd5UHxJmhJKgAanEnikhmIHRGWvM1UqEovU890jV+kFSCdYYkk5sWILEliQaiKKMRJJGZ5B2CkXL9pMRVvBp5fETyfZFKbaZaW15leT2ojdhYwlSWa/yMeJc1UajYbe/xJ5xGvaZvhEYXYBq8yRGbb7KVSyBmW/IjVvW8kSCXBJKcKaJo2F3fKm7dGBrMlFeJtmt2/AMrRfKEyHwq8JRwCQlRoQ6Xw5bWFRnVseTbZacIKVkuWKgVM71JZhAknSBDVTMPSmJJd+SiQBLWXp4kXYeg6EMl07eBirS4krhDZrS05aAgAKAVjPFdgGds6QSWS34l4QAyZYqMiVGoyrkD0wKWC8ZKBrSSVH5hbdspti+NI5XmlfQ9kc/EYeNSOVb9/4NVCEoPMzcnXfJWWXKl62ayCCAVOwwkOSoPV3rFKboagYxLmTJYKSliysSSUOkksRRCRnkGq5eiNIpO2Wv6Ed75pXkzfoe2Ep069OMYxlovAuau2y3Z9Dp8k8JiRMQEpchwQhAD6qhmMCaAmK8271TErT+8mFi7FycJoCSzgjmFIj98ktsprc6fbDE6QSQaIX9DON9Ko4NuWolWM6iWuxuWTRJUxGIJSkkHima4Ot+6Nap9ERc96EzXojWJbWnargCgKKsQVB9+2B1Gk6BkJo6U+2E99KSf2vWIVtN6FqnUtZsIk6FkkjBKDk1AmargszpAo4NdoZxkCxN1pVMkzFlWKS4FaHEGJVStH3PRwWDeYnShGXhutPtho0oRvm9aYiYks8t2TybotC7PMKJZKJcycpYNC5lhIIGamBXQQSaO6K8PZ5C5mNBQlScIaodbKcpJSddTjKgpAsNJk753WmGq0oG+d6QiXLZ1ZyVtgj0zuUWWwhCVEkqmqdgNZSU5AAAZZQJWO3rSlNZZUCAVK1WAZxnXcSOXbEky/JSuMhat74T6xDDe0jzat2SPZFtOrlTXczyg5SUmbareskAT5Ttkl1kNmAA/MHZ+R4kRe0xGVqmNuly6l92IByaNtqMoH033J82epPshfdmUKhCgRtGEHrAiptm2NWC/wAfpH7pnqlx2CaiT4dcxcxdVOonC4olJGRAzI29EDekN0FBsMuQlaky5yi9SxUpJdRAYVJOwQJnSfaTN5NaGnSRIy4V/nQylpYypyz5jU0WuSb30hCpc1BKJqZxKSGxhQdJIYGoqIPbHoxKkTEz3X4JGEJdwwSEkgNuGTs9dpjy06QpOZmv86K8zSMgsMbcq6+qAPVqSm77GnJs6ZimU7NLPOwV2VgiuW75SVsUAhVC7nNqlzvSn1wCovpHkEcxHsEP920/L6xGyNdKGVo50sM3PMevJuuVVpaQ7OwZ8KsQ6lAHoiudHJLaqSgjDhUkl0FJSQUhTpB1EA0qEgFxHlw0pbxpvpn2wp0rPlTfTPtim5Zwl2PT5GjwCJyCtRROJUqgBClKJUR4pBGAMzHDkXIjLtNhKL1seFKsCJOHEXPF4QAFW9mzjz06Uqehmf1D7Ib75ic1TfTeI1cshemrLx+ocaJXFwiF8IFp4O0qWAXS7oKQcn2liI7SG5k2WxLSkk4piVElubYAMhugG98x8ub6X4xCi98ZWHVVL1OeumvPFFSFy7iylJ3Kd+r8Ij5ifUIzzNHJCTbc80qJxBIFOYAEdB9UOVfI839I+yOlhpcOCTObiFxJtl+ZxS2bH1RDplx0Hfj9aYfMoDzHsER6ZDXR/P60xzqf9xfM6Nb+2zBBixY5jLSeX1xWTE0tTERuexz07O4QlMKC0JiMNeMB1LkxMMBhiVRIkQNg3uKBDSIUrhFnKIQVJiQiIJqoULgtAT6HPUwohjxImIQekw0iOxNCJO2BYLYpMIco6bLIIJ8YU5gc+2EBgtWApXQiRDjDY4mIQcBlCKTDhHExAtDUxFNFYmAiNYgoV7EbQqo4w8phri2ISI6JsMMUINwWK6hWEaJsENUIa4jRXiexCqvm/wC5MMKYkso4x+T/AL0xJPQCWpjJ40znPrhBHJOtM5z644CNSMT3Dv3uPmpVMqpz+yKt9aOTbQsKdKQMWaicy+xNI0vdlO6OF/p3HqjnKNRO6R0ZTptWbMiVoIPGmtzD2xYkaES9q1/Ri6b9TuPUYaL/AE7jTk9sO+OytcFEqrilfKP55IaNHJZyWrs+0ZRCvSEbE9hhU33uSeqE4NQs41MlGi6fLUOSh9kKdGwBxldX4RCq/VeSer8IRWkK/JPUYHBqk49McdGvl9kOOjA2TC/zfxisb6W+R7YUX2vce32Q3Bq9wcemcq4ElhwtWBbDs9Ju2FTo4G+MPo/9oqy71WeQVYcjkiJPdRf5eLODPuJx432LXvfT5Z9H8Y5WjwBDTH36rFuTYT09cVheq+SO91F7xA4E+5OYj2LKtHnyXnvT9gNYkuy5UpJMw4iMvaAMuvn3RR9017xC+6axtEHg1F1A68HujVvC6OFCNcDAFDIsxUVMBmGJOajFZGjQasyu8JOXN9sUzea98N90F+VA5efcPMR7FkaPgv4Rm3p9hNIT3sq86lthZUV/dBflRwt8zyoPAn3JzEexaTo4SARMSxyoaw33uK84inP7IrLtkzYrblv/ABhot6yON2ROBPuTmY9iyNH1ecl9Z+7DVaPL8uX1n7BFfvyZ5Ud32vfB4E+4OYj2Jzo4oBzMls+wk9jR3uCrzkvt7adkQG2L3mIza5gy9f4QeBPuTmI9i4vR5Y/aS/SPshi7hVXwkunKfUAYg75XvMd3wveYnAl3BzEexILgWfHl+kfuwg0eW/HR1n2RGbQreYQzlHaYbgy7g48ew5VxHbMljpjpl0KShTaxUkZMw1gTtJOURKWrfEbEbT+eSJwJdycwuxky7lm4uK2InMjaeU58kaUvR5TVw9f4GFxkbYXFF9n3M149iaFhIVQziwrESY6EJjgfz0CIEdHR26OXEAK8dCQ5QiEOxR3CVhN/THHLoEAJFJ28hh4VEIOueX2xKYiIOeOxQghIJB4VCvESTDgYhB7xwMII4RLEFeOBhscBEIK8MKeg/nOJMIaEaIQalXIx3QsRzcidoyiQGkQgrxzxzQgiEFAhYa8OiEF64aRCtCxCETQuGHGGiCQapENTIEStHEQCH//Z"/>
          <p:cNvSpPr>
            <a:spLocks noChangeAspect="1" noChangeArrowheads="1"/>
          </p:cNvSpPr>
          <p:nvPr/>
        </p:nvSpPr>
        <p:spPr bwMode="auto">
          <a:xfrm>
            <a:off x="605367" y="-547688"/>
            <a:ext cx="3416300" cy="178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pic>
        <p:nvPicPr>
          <p:cNvPr id="14342" name="Picture 13" descr="http://t3.gstatic.com/images?q=tbn:ANd9GcSPhVne7C_jzOWZ-K2e_v-4oFYawvYOFiSN7_cmeQOZvo5QYib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619" y="2590800"/>
            <a:ext cx="590338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711200" y="304800"/>
            <a:ext cx="10972800" cy="1143000"/>
          </a:xfrm>
        </p:spPr>
        <p:txBody>
          <a:bodyPr anchor="t"/>
          <a:lstStyle/>
          <a:p>
            <a:pPr algn="ctr" eaLnBrk="1" hangingPunct="1">
              <a:defRPr/>
            </a:pPr>
            <a:r>
              <a:rPr lang="en-US" dirty="0">
                <a:solidFill>
                  <a:srgbClr val="FFFF00"/>
                </a:solidFill>
                <a:effectLst/>
              </a:rPr>
              <a:t>Alcohol Outlet</a:t>
            </a:r>
            <a:r>
              <a:rPr lang="en-US" dirty="0">
                <a:solidFill>
                  <a:schemeClr val="bg1"/>
                </a:solidFill>
                <a:latin typeface="PleasinglyPlump"/>
              </a:rPr>
              <a:t> </a:t>
            </a:r>
            <a:r>
              <a:rPr lang="en-US" dirty="0">
                <a:solidFill>
                  <a:srgbClr val="FFFF00"/>
                </a:solidFill>
              </a:rPr>
              <a:t>Advertising</a:t>
            </a:r>
          </a:p>
        </p:txBody>
      </p:sp>
    </p:spTree>
    <p:extLst>
      <p:ext uri="{BB962C8B-B14F-4D97-AF65-F5344CB8AC3E}">
        <p14:creationId xmlns:p14="http://schemas.microsoft.com/office/powerpoint/2010/main" val="3938821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09907" y="344424"/>
            <a:ext cx="10363200" cy="914400"/>
          </a:xfrm>
        </p:spPr>
        <p:txBody>
          <a:bodyPr>
            <a:normAutofit/>
          </a:bodyPr>
          <a:lstStyle/>
          <a:p>
            <a:pPr algn="ctr"/>
            <a:r>
              <a:rPr lang="en-US" dirty="0">
                <a:solidFill>
                  <a:srgbClr val="FFFF00"/>
                </a:solidFill>
              </a:rPr>
              <a:t>Fan-Uploaded Photo</a:t>
            </a:r>
          </a:p>
        </p:txBody>
      </p:sp>
      <p:pic>
        <p:nvPicPr>
          <p:cNvPr id="8194" name="Picture 2" descr="C:\Users\Michael Sparks\AppData\Local\Microsoft\Windows\INetCache\Content.Outlook\TDEW0QU7\Natural Light drinking beer pcb 3.15.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1600200"/>
            <a:ext cx="5740400" cy="4520349"/>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Michael Sparks\AppData\Local\Microsoft\Windows\INetCache\Content.Outlook\TDEW0QU7\Natural Light Shotgun 2.3.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600201"/>
            <a:ext cx="4673600" cy="4520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517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Board</a:t>
            </a:r>
          </a:p>
        </p:txBody>
      </p:sp>
      <p:sp>
        <p:nvSpPr>
          <p:cNvPr id="3" name="Content Placeholder 2"/>
          <p:cNvSpPr>
            <a:spLocks noGrp="1"/>
          </p:cNvSpPr>
          <p:nvPr>
            <p:ph idx="1"/>
          </p:nvPr>
        </p:nvSpPr>
        <p:spPr/>
        <p:txBody>
          <a:bodyPr>
            <a:normAutofit lnSpcReduction="10000"/>
          </a:bodyPr>
          <a:lstStyle/>
          <a:p>
            <a:r>
              <a:rPr lang="en-US" dirty="0"/>
              <a:t>Nicole Holt, Chair (Texas)</a:t>
            </a:r>
          </a:p>
          <a:p>
            <a:r>
              <a:rPr lang="en-US" dirty="0"/>
              <a:t>Alicia Sparks, Vice Chair (California)</a:t>
            </a:r>
          </a:p>
          <a:p>
            <a:r>
              <a:rPr lang="en-US" dirty="0"/>
              <a:t>Dylan Ellerbee, Treasurer (North Carolina)</a:t>
            </a:r>
          </a:p>
          <a:p>
            <a:r>
              <a:rPr lang="en-US" dirty="0"/>
              <a:t>Mike Tobias, Secretary (Michigan)</a:t>
            </a:r>
          </a:p>
          <a:p>
            <a:r>
              <a:rPr lang="en-US" dirty="0"/>
              <a:t>Guy Williams (Michigan)</a:t>
            </a:r>
          </a:p>
          <a:p>
            <a:r>
              <a:rPr lang="en-US" dirty="0"/>
              <a:t>Tiffany Hall (Alaska)</a:t>
            </a:r>
          </a:p>
          <a:p>
            <a:r>
              <a:rPr lang="en-US" dirty="0"/>
              <a:t>Mike Marshall (Oregon)</a:t>
            </a:r>
          </a:p>
          <a:p>
            <a:r>
              <a:rPr lang="en-US" dirty="0"/>
              <a:t>Rick Collins (Hawaii)</a:t>
            </a:r>
          </a:p>
          <a:p>
            <a:r>
              <a:rPr lang="en-US" dirty="0"/>
              <a:t>Michelle Merritt (New Hampshire)</a:t>
            </a:r>
          </a:p>
        </p:txBody>
      </p:sp>
      <p:sp>
        <p:nvSpPr>
          <p:cNvPr id="4" name="Slide Number Placeholder 3"/>
          <p:cNvSpPr>
            <a:spLocks noGrp="1"/>
          </p:cNvSpPr>
          <p:nvPr>
            <p:ph type="sldNum" sz="quarter" idx="12"/>
          </p:nvPr>
        </p:nvSpPr>
        <p:spPr/>
        <p:txBody>
          <a:bodyPr/>
          <a:lstStyle/>
          <a:p>
            <a:fld id="{470C639C-40DB-4D4C-86D8-F5B3093B309A}" type="slidenum">
              <a:rPr lang="en-US" smtClean="0"/>
              <a:pPr/>
              <a:t>4</a:t>
            </a:fld>
            <a:endParaRPr lang="en-US" dirty="0"/>
          </a:p>
        </p:txBody>
      </p:sp>
    </p:spTree>
    <p:extLst>
      <p:ext uri="{BB962C8B-B14F-4D97-AF65-F5344CB8AC3E}">
        <p14:creationId xmlns:p14="http://schemas.microsoft.com/office/powerpoint/2010/main" val="41803889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09907" y="344424"/>
            <a:ext cx="10363200" cy="914400"/>
          </a:xfrm>
        </p:spPr>
        <p:txBody>
          <a:bodyPr>
            <a:normAutofit/>
          </a:bodyPr>
          <a:lstStyle/>
          <a:p>
            <a:pPr algn="ctr"/>
            <a:r>
              <a:rPr lang="en-US" dirty="0">
                <a:solidFill>
                  <a:srgbClr val="FFFF00"/>
                </a:solidFill>
              </a:rPr>
              <a:t>Outlet Exteriors</a:t>
            </a:r>
          </a:p>
        </p:txBody>
      </p:sp>
      <p:pic>
        <p:nvPicPr>
          <p:cNvPr id="4" name="Picture 2" descr="C:\Users\Michael Sparks\Pictures\Mississippi Outlet photos\20140416_1615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169" y="1676400"/>
            <a:ext cx="11408833" cy="5048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944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09907" y="344424"/>
            <a:ext cx="10363200" cy="914400"/>
          </a:xfrm>
        </p:spPr>
        <p:txBody>
          <a:bodyPr>
            <a:normAutofit/>
          </a:bodyPr>
          <a:lstStyle/>
          <a:p>
            <a:pPr algn="ctr"/>
            <a:r>
              <a:rPr lang="en-US" dirty="0">
                <a:solidFill>
                  <a:srgbClr val="FFFF00"/>
                </a:solidFill>
              </a:rPr>
              <a:t>Outlet Exteriors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186" y="2133601"/>
            <a:ext cx="5535247" cy="398144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7600" y="2133600"/>
            <a:ext cx="5689600" cy="3981450"/>
          </a:xfrm>
          <a:prstGeom prst="rect">
            <a:avLst/>
          </a:prstGeom>
        </p:spPr>
      </p:pic>
    </p:spTree>
    <p:extLst>
      <p:ext uri="{BB962C8B-B14F-4D97-AF65-F5344CB8AC3E}">
        <p14:creationId xmlns:p14="http://schemas.microsoft.com/office/powerpoint/2010/main" val="279598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09907" y="344424"/>
            <a:ext cx="10363200" cy="914400"/>
          </a:xfrm>
        </p:spPr>
        <p:txBody>
          <a:bodyPr>
            <a:normAutofit/>
          </a:bodyPr>
          <a:lstStyle/>
          <a:p>
            <a:pPr algn="ctr"/>
            <a:r>
              <a:rPr lang="en-US" dirty="0">
                <a:solidFill>
                  <a:srgbClr val="FFFF00"/>
                </a:solidFill>
              </a:rPr>
              <a:t>Outlet Interiors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600200"/>
            <a:ext cx="11176000" cy="5110163"/>
          </a:xfrm>
          <a:prstGeom prst="rect">
            <a:avLst/>
          </a:prstGeom>
        </p:spPr>
      </p:pic>
    </p:spTree>
    <p:extLst>
      <p:ext uri="{BB962C8B-B14F-4D97-AF65-F5344CB8AC3E}">
        <p14:creationId xmlns:p14="http://schemas.microsoft.com/office/powerpoint/2010/main" val="42303538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09907" y="344424"/>
            <a:ext cx="10363200" cy="914400"/>
          </a:xfrm>
        </p:spPr>
        <p:txBody>
          <a:bodyPr>
            <a:normAutofit/>
          </a:bodyPr>
          <a:lstStyle/>
          <a:p>
            <a:pPr algn="ctr"/>
            <a:r>
              <a:rPr lang="en-US" dirty="0">
                <a:solidFill>
                  <a:srgbClr val="FFFF00"/>
                </a:solidFill>
              </a:rPr>
              <a:t>Billboards</a:t>
            </a:r>
          </a:p>
        </p:txBody>
      </p:sp>
      <p:pic>
        <p:nvPicPr>
          <p:cNvPr id="4" name="Picture 2" descr="Molson_2-(2)_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 y="1600203"/>
            <a:ext cx="10668000" cy="516497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794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sp>
        <p:nvSpPr>
          <p:cNvPr id="65538" name="Rectangle 2"/>
          <p:cNvSpPr>
            <a:spLocks noGrp="1" noChangeArrowheads="1"/>
          </p:cNvSpPr>
          <p:nvPr>
            <p:ph type="title"/>
          </p:nvPr>
        </p:nvSpPr>
        <p:spPr>
          <a:xfrm>
            <a:off x="715433" y="2643190"/>
            <a:ext cx="10363200" cy="1143001"/>
          </a:xfrm>
        </p:spPr>
        <p:txBody>
          <a:bodyPr>
            <a:normAutofit fontScale="90000"/>
            <a:scene3d>
              <a:camera prst="orthographicFront"/>
              <a:lightRig rig="soft" dir="t"/>
            </a:scene3d>
            <a:sp3d prstMaterial="softEdge">
              <a:bevelT w="25400" h="25400"/>
            </a:sp3d>
          </a:bodyPr>
          <a:lstStyle/>
          <a:p>
            <a:pPr algn="ctr">
              <a:defRPr/>
            </a:pPr>
            <a:r>
              <a:rPr lang="en-US" sz="9600" dirty="0">
                <a:solidFill>
                  <a:schemeClr val="tx1"/>
                </a:solidFill>
              </a:rPr>
              <a:t>PRICE</a:t>
            </a:r>
          </a:p>
        </p:txBody>
      </p:sp>
      <p:sp>
        <p:nvSpPr>
          <p:cNvPr id="16388" name="Rectangle 3"/>
          <p:cNvSpPr>
            <a:spLocks noChangeArrowheads="1"/>
          </p:cNvSpPr>
          <p:nvPr/>
        </p:nvSpPr>
        <p:spPr bwMode="auto">
          <a:xfrm>
            <a:off x="508000" y="457200"/>
            <a:ext cx="11176000" cy="5943600"/>
          </a:xfrm>
          <a:prstGeom prst="rect">
            <a:avLst/>
          </a:prstGeom>
          <a:noFill/>
          <a:ln w="9525">
            <a:solidFill>
              <a:schemeClr val="accent2"/>
            </a:solidFill>
            <a:miter lim="800000"/>
            <a:headEnd/>
            <a:tailEnd/>
          </a:ln>
          <a:scene3d>
            <a:camera prst="legacyPerspectiveBottom"/>
            <a:lightRig rig="legacyFlat3" dir="l"/>
          </a:scene3d>
          <a:sp3d extrusionH="887400" prstMaterial="legacyMatte">
            <a:bevelT w="13500" h="13500" prst="angle"/>
            <a:bevelB w="13500" h="13500" prst="angle"/>
            <a:extrusionClr>
              <a:schemeClr val="accent2"/>
            </a:extrusionClr>
          </a:sp3d>
          <a:extLst>
            <a:ext uri="{909E8E84-426E-40DD-AFC4-6F175D3DCCD1}">
              <a14:hiddenFill xmlns:a14="http://schemas.microsoft.com/office/drawing/2010/main">
                <a:solidFill>
                  <a:srgbClr val="FFFFFF"/>
                </a:solidFill>
              </a14:hiddenFill>
            </a:ext>
          </a:extLst>
        </p:spPr>
        <p:txBody>
          <a:bodyPr wrap="none" anchor="ctr">
            <a:flatTx/>
          </a:bodyPr>
          <a:lstStyle/>
          <a:p>
            <a:endParaRPr lang="en-US" dirty="0"/>
          </a:p>
        </p:txBody>
      </p:sp>
    </p:spTree>
    <p:extLst>
      <p:ext uri="{BB962C8B-B14F-4D97-AF65-F5344CB8AC3E}">
        <p14:creationId xmlns:p14="http://schemas.microsoft.com/office/powerpoint/2010/main" val="331440059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en-US" dirty="0">
                <a:solidFill>
                  <a:srgbClr val="FFFF00"/>
                </a:solidFill>
              </a:rPr>
              <a:t>Cheap/Free Drinks – House Parties</a:t>
            </a:r>
          </a:p>
        </p:txBody>
      </p:sp>
      <p:pic>
        <p:nvPicPr>
          <p:cNvPr id="10242" name="Picture 2" descr="House Party Rules. Pretty much Team Awesome's Beach Week/ Spring Break rules. @Tiffany Thomas @Tish Smi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6350000" cy="520504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phatfriend.files.wordpress.com/2015/05/college-guys-drinki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300" y="2412023"/>
            <a:ext cx="55372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9262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a:solidFill>
                  <a:srgbClr val="FFFF00"/>
                </a:solidFill>
              </a:rPr>
              <a:t>Cheap Drinks – Happy Hour</a:t>
            </a:r>
          </a:p>
        </p:txBody>
      </p:sp>
      <p:pic>
        <p:nvPicPr>
          <p:cNvPr id="17411" name="Picture 2" descr="http://t1.gstatic.com/images?q=tbn:ANd9GcTDBiOyO0JcApWF2p9HMgbLKeJGUg7MeCfT3F5pBfBYis8RT9q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57389"/>
            <a:ext cx="44704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http://media-cache7.pinterest.com/upload/6896205649479611_7rrjEfH5_2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9200" y="1524000"/>
            <a:ext cx="447251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descr="http://3.bp.blogspot.com/_t0D7ote3ADs/Stz1s3J1jxI/AAAAAAAAAJo/rA_Bwxgl8k4/s400/P10106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2551" y="1973263"/>
            <a:ext cx="41656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11468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a:solidFill>
                  <a:srgbClr val="FFFF00"/>
                </a:solidFill>
              </a:rPr>
              <a:t>Cheap Drinks – Happy Hour</a:t>
            </a:r>
          </a:p>
        </p:txBody>
      </p:sp>
      <p:pic>
        <p:nvPicPr>
          <p:cNvPr id="6" name="Picture 2" descr="C:\Users\Michael\Dropbox\Alcohol Policy Resources\September 23 Meeting 1\U.S. Pictures\TX pictures Sep 23\More drivethru drink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536528"/>
            <a:ext cx="11074400" cy="526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019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a:solidFill>
                  <a:srgbClr val="FFFF00"/>
                </a:solidFill>
              </a:rPr>
              <a:t>Cheap Alcohol –Drug Stores</a:t>
            </a:r>
          </a:p>
        </p:txBody>
      </p:sp>
      <p:pic>
        <p:nvPicPr>
          <p:cNvPr id="4" name="Picture 3" descr="beer-display-at-centerpoint-mall-rite-a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600200"/>
            <a:ext cx="11684000" cy="5061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067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lgn="ctr"/>
            <a:r>
              <a:rPr lang="en-US" dirty="0">
                <a:solidFill>
                  <a:srgbClr val="FFFF00"/>
                </a:solidFill>
                <a:effectLst/>
              </a:rPr>
              <a:t>Small Bottles</a:t>
            </a:r>
          </a:p>
        </p:txBody>
      </p:sp>
      <p:pic>
        <p:nvPicPr>
          <p:cNvPr id="20483" name="Picture 2" descr="http://www.capitolhillseattle.com/media/fooddrink/2012/3/1/JX4rWAB0fcJ93gRP1EUrQ7J1bSk-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9600" y="1676403"/>
            <a:ext cx="5994400"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270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Advisory Board</a:t>
            </a:r>
          </a:p>
        </p:txBody>
      </p:sp>
      <p:sp>
        <p:nvSpPr>
          <p:cNvPr id="3" name="Content Placeholder 2"/>
          <p:cNvSpPr>
            <a:spLocks noGrp="1"/>
          </p:cNvSpPr>
          <p:nvPr>
            <p:ph idx="1"/>
          </p:nvPr>
        </p:nvSpPr>
        <p:spPr>
          <a:xfrm>
            <a:off x="594786" y="1954987"/>
            <a:ext cx="10515600" cy="4351338"/>
          </a:xfrm>
        </p:spPr>
        <p:txBody>
          <a:bodyPr>
            <a:normAutofit fontScale="70000" lnSpcReduction="20000"/>
          </a:bodyPr>
          <a:lstStyle/>
          <a:p>
            <a:r>
              <a:rPr lang="en-US" dirty="0"/>
              <a:t>Michael Sparks, MS - Co-chair - </a:t>
            </a:r>
            <a:r>
              <a:rPr lang="en-US" dirty="0" err="1"/>
              <a:t>SparksInitiatives</a:t>
            </a:r>
            <a:endParaRPr lang="en-US" dirty="0"/>
          </a:p>
          <a:p>
            <a:r>
              <a:rPr lang="en-US" dirty="0"/>
              <a:t>Traci Toomey, PhD - Co-chair - University of Minnesota School of Public Health</a:t>
            </a:r>
          </a:p>
          <a:p>
            <a:r>
              <a:rPr lang="en-US" dirty="0"/>
              <a:t>Bill Kerr, PhD - Alcohol Research Group</a:t>
            </a:r>
          </a:p>
          <a:p>
            <a:r>
              <a:rPr lang="en-US" dirty="0"/>
              <a:t>Ryan Treffers, JD - Treffers Research</a:t>
            </a:r>
          </a:p>
          <a:p>
            <a:r>
              <a:rPr lang="en-US" dirty="0"/>
              <a:t>Rebecca Reynolds, MPH - Public Health Consultant</a:t>
            </a:r>
          </a:p>
          <a:p>
            <a:r>
              <a:rPr lang="en-US" dirty="0"/>
              <a:t>Michael </a:t>
            </a:r>
            <a:r>
              <a:rPr lang="en-US" dirty="0" err="1"/>
              <a:t>Eisen</a:t>
            </a:r>
            <a:r>
              <a:rPr lang="en-US" dirty="0"/>
              <a:t>, MA, LPC - North Carolina Department of Health and Human Services</a:t>
            </a:r>
          </a:p>
          <a:p>
            <a:r>
              <a:rPr lang="en-US" dirty="0"/>
              <a:t>Kelli </a:t>
            </a:r>
            <a:r>
              <a:rPr lang="en-US" dirty="0" err="1"/>
              <a:t>Komro</a:t>
            </a:r>
            <a:r>
              <a:rPr lang="en-US" dirty="0"/>
              <a:t>, PhD - Rollins School of Public Health</a:t>
            </a:r>
          </a:p>
          <a:p>
            <a:r>
              <a:rPr lang="en-US" dirty="0"/>
              <a:t>Jim Mosher, JD - Alcohol Policy Consultations (retired)</a:t>
            </a:r>
          </a:p>
          <a:p>
            <a:r>
              <a:rPr lang="en-US" dirty="0"/>
              <a:t>David Jernigan, PhD - Boston University School of Public Health</a:t>
            </a:r>
          </a:p>
          <a:p>
            <a:r>
              <a:rPr lang="en-US" dirty="0"/>
              <a:t>Elyse Grossman, PhD, JD - Johns Hopkins Bloomberg School of Public Health and The CDM Group, Inc.</a:t>
            </a:r>
          </a:p>
          <a:p>
            <a:r>
              <a:rPr lang="en-US" dirty="0"/>
              <a:t>Thomas </a:t>
            </a:r>
            <a:r>
              <a:rPr lang="en-US" dirty="0" err="1"/>
              <a:t>Babor</a:t>
            </a:r>
            <a:r>
              <a:rPr lang="en-US" dirty="0"/>
              <a:t>, PhD - University of Connecticut</a:t>
            </a:r>
          </a:p>
        </p:txBody>
      </p:sp>
      <p:sp>
        <p:nvSpPr>
          <p:cNvPr id="4" name="Slide Number Placeholder 3"/>
          <p:cNvSpPr>
            <a:spLocks noGrp="1"/>
          </p:cNvSpPr>
          <p:nvPr>
            <p:ph type="sldNum" sz="quarter" idx="12"/>
          </p:nvPr>
        </p:nvSpPr>
        <p:spPr/>
        <p:txBody>
          <a:bodyPr/>
          <a:lstStyle/>
          <a:p>
            <a:fld id="{470C639C-40DB-4D4C-86D8-F5B3093B309A}" type="slidenum">
              <a:rPr lang="en-US" smtClean="0"/>
              <a:pPr/>
              <a:t>5</a:t>
            </a:fld>
            <a:endParaRPr lang="en-US" dirty="0"/>
          </a:p>
        </p:txBody>
      </p:sp>
    </p:spTree>
    <p:extLst>
      <p:ext uri="{BB962C8B-B14F-4D97-AF65-F5344CB8AC3E}">
        <p14:creationId xmlns:p14="http://schemas.microsoft.com/office/powerpoint/2010/main" val="3439169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bwMode="auto">
          <a:xfrm>
            <a:off x="508000" y="152400"/>
            <a:ext cx="10058400" cy="914400"/>
          </a:xfrm>
        </p:spPr>
        <p:txBody>
          <a:bodyPr wrap="square" numCol="1" anchorCtr="0" compatLnSpc="1">
            <a:prstTxWarp prst="textNoShape">
              <a:avLst/>
            </a:prstTxWarp>
          </a:bodyPr>
          <a:lstStyle/>
          <a:p>
            <a:pPr algn="ctr"/>
            <a:r>
              <a:rPr lang="en-US" sz="4000" dirty="0">
                <a:solidFill>
                  <a:srgbClr val="FFFF00"/>
                </a:solidFill>
                <a:effectLst/>
              </a:rPr>
              <a:t>Price: Free Drinks</a:t>
            </a:r>
          </a:p>
        </p:txBody>
      </p:sp>
      <p:pic>
        <p:nvPicPr>
          <p:cNvPr id="52227" name="Picture 2" descr="http://www.rawstory.com/rs/wp-content/uploads/2012/03/Liverpool-512x3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1676400"/>
            <a:ext cx="9144000"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18248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507" name="Rectangle 2"/>
          <p:cNvSpPr>
            <a:spLocks noChangeArrowheads="1"/>
          </p:cNvSpPr>
          <p:nvPr/>
        </p:nvSpPr>
        <p:spPr bwMode="auto">
          <a:xfrm>
            <a:off x="609600" y="381000"/>
            <a:ext cx="11074400" cy="5791200"/>
          </a:xfrm>
          <a:prstGeom prst="rect">
            <a:avLst/>
          </a:prstGeom>
          <a:noFill/>
          <a:ln w="9525">
            <a:solidFill>
              <a:srgbClr val="FF5050"/>
            </a:solidFill>
            <a:miter lim="800000"/>
            <a:headEnd/>
            <a:tailEnd/>
          </a:ln>
          <a:scene3d>
            <a:camera prst="legacyPerspectiveBottom"/>
            <a:lightRig rig="legacyFlat3" dir="l"/>
          </a:scene3d>
          <a:sp3d extrusionH="887400" prstMaterial="legacyMatte">
            <a:bevelT w="13500" h="13500" prst="angle"/>
            <a:bevelB w="13500" h="13500" prst="angle"/>
            <a:extrusionClr>
              <a:srgbClr val="FF5050"/>
            </a:extrusionClr>
          </a:sp3d>
          <a:extLst>
            <a:ext uri="{909E8E84-426E-40DD-AFC4-6F175D3DCCD1}">
              <a14:hiddenFill xmlns:a14="http://schemas.microsoft.com/office/drawing/2010/main">
                <a:solidFill>
                  <a:srgbClr val="FFFFFF"/>
                </a:solidFill>
              </a14:hiddenFill>
            </a:ext>
          </a:extLst>
        </p:spPr>
        <p:txBody>
          <a:bodyPr wrap="none" anchor="ctr">
            <a:flatTx/>
          </a:bodyPr>
          <a:lstStyle/>
          <a:p>
            <a:endParaRPr lang="en-US" dirty="0"/>
          </a:p>
        </p:txBody>
      </p:sp>
      <p:sp>
        <p:nvSpPr>
          <p:cNvPr id="6" name="Rectangle 2"/>
          <p:cNvSpPr>
            <a:spLocks noGrp="1" noChangeArrowheads="1"/>
          </p:cNvSpPr>
          <p:nvPr>
            <p:ph type="title"/>
          </p:nvPr>
        </p:nvSpPr>
        <p:spPr>
          <a:xfrm>
            <a:off x="715433" y="2643190"/>
            <a:ext cx="10363200" cy="1143001"/>
          </a:xfrm>
        </p:spPr>
        <p:txBody>
          <a:bodyPr>
            <a:normAutofit fontScale="90000"/>
            <a:scene3d>
              <a:camera prst="orthographicFront"/>
              <a:lightRig rig="soft" dir="t"/>
            </a:scene3d>
            <a:sp3d prstMaterial="softEdge">
              <a:bevelT w="25400" h="25400"/>
            </a:sp3d>
          </a:bodyPr>
          <a:lstStyle/>
          <a:p>
            <a:pPr algn="ctr">
              <a:defRPr/>
            </a:pPr>
            <a:r>
              <a:rPr lang="en-US" sz="9600" dirty="0">
                <a:solidFill>
                  <a:schemeClr val="tx1"/>
                </a:solidFill>
              </a:rPr>
              <a:t>PLACE</a:t>
            </a:r>
          </a:p>
        </p:txBody>
      </p:sp>
    </p:spTree>
    <p:extLst>
      <p:ext uri="{BB962C8B-B14F-4D97-AF65-F5344CB8AC3E}">
        <p14:creationId xmlns:p14="http://schemas.microsoft.com/office/powerpoint/2010/main" val="80545487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Rot="1" noChangeArrowheads="1"/>
          </p:cNvSpPr>
          <p:nvPr/>
        </p:nvSpPr>
        <p:spPr bwMode="auto">
          <a:xfrm>
            <a:off x="1016000" y="508638"/>
            <a:ext cx="108712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defRPr/>
            </a:pPr>
            <a:r>
              <a:rPr lang="en-US" sz="4000" b="1" dirty="0">
                <a:solidFill>
                  <a:srgbClr val="FFFF00"/>
                </a:solidFill>
                <a:latin typeface="+mj-lt"/>
              </a:rPr>
              <a:t>Number of Alcohol Outlets</a:t>
            </a:r>
          </a:p>
        </p:txBody>
      </p:sp>
      <p:sp>
        <p:nvSpPr>
          <p:cNvPr id="68611" name="Text Box 4"/>
          <p:cNvSpPr txBox="1">
            <a:spLocks noChangeArrowheads="1"/>
          </p:cNvSpPr>
          <p:nvPr/>
        </p:nvSpPr>
        <p:spPr bwMode="auto">
          <a:xfrm>
            <a:off x="660400" y="5903895"/>
            <a:ext cx="10566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spcBef>
                <a:spcPct val="50000"/>
              </a:spcBef>
              <a:buFont typeface="Wingdings 3" pitchFamily="18" charset="2"/>
              <a:buNone/>
              <a:defRPr/>
            </a:pPr>
            <a:r>
              <a:rPr lang="en-US" sz="2800" b="1" dirty="0">
                <a:latin typeface="+mn-lt"/>
                <a:cs typeface="Arial" pitchFamily="34" charset="0"/>
              </a:rPr>
              <a:t>Over concentration: A link to excessive consumption &amp; violence</a:t>
            </a:r>
          </a:p>
        </p:txBody>
      </p:sp>
      <p:pic>
        <p:nvPicPr>
          <p:cNvPr id="23556" name="Picture 4" descr="fo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200" y="1905000"/>
            <a:ext cx="7416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8136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6"/>
          <p:cNvSpPr txBox="1">
            <a:spLocks noChangeArrowheads="1"/>
          </p:cNvSpPr>
          <p:nvPr/>
        </p:nvSpPr>
        <p:spPr bwMode="auto">
          <a:xfrm>
            <a:off x="76202" y="6478588"/>
            <a:ext cx="35484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600" dirty="0">
                <a:latin typeface="Franklin Gothic Medium" pitchFamily="34" charset="0"/>
              </a:rPr>
              <a:t>Source: National Academy of Sciences</a:t>
            </a:r>
          </a:p>
        </p:txBody>
      </p:sp>
      <p:sp>
        <p:nvSpPr>
          <p:cNvPr id="19460" name="Text Box 9"/>
          <p:cNvSpPr txBox="1">
            <a:spLocks noChangeArrowheads="1"/>
          </p:cNvSpPr>
          <p:nvPr/>
        </p:nvSpPr>
        <p:spPr bwMode="auto">
          <a:xfrm>
            <a:off x="76200" y="457203"/>
            <a:ext cx="11887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3600" dirty="0">
                <a:solidFill>
                  <a:srgbClr val="FFFF00"/>
                </a:solidFill>
                <a:latin typeface="Franklin Gothic Demi" pitchFamily="34" charset="0"/>
              </a:rPr>
              <a:t>What the Science Says</a:t>
            </a:r>
          </a:p>
        </p:txBody>
      </p:sp>
      <p:grpSp>
        <p:nvGrpSpPr>
          <p:cNvPr id="11" name="Group 10"/>
          <p:cNvGrpSpPr/>
          <p:nvPr/>
        </p:nvGrpSpPr>
        <p:grpSpPr>
          <a:xfrm>
            <a:off x="76200" y="2286003"/>
            <a:ext cx="12090400" cy="4049711"/>
            <a:chOff x="76200" y="2060577"/>
            <a:chExt cx="9067800" cy="4049711"/>
          </a:xfrm>
        </p:grpSpPr>
        <p:sp>
          <p:nvSpPr>
            <p:cNvPr id="12" name="Rectangle 11"/>
            <p:cNvSpPr/>
            <p:nvPr/>
          </p:nvSpPr>
          <p:spPr>
            <a:xfrm>
              <a:off x="255589" y="2060577"/>
              <a:ext cx="2016125" cy="11350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bg1"/>
                  </a:solidFill>
                  <a:latin typeface="Helvetica" pitchFamily="34" charset="0"/>
                  <a:cs typeface="Helvetica" pitchFamily="34" charset="0"/>
                </a:rPr>
                <a:t>Increased  alcohol availability</a:t>
              </a:r>
            </a:p>
          </p:txBody>
        </p:sp>
        <p:cxnSp>
          <p:nvCxnSpPr>
            <p:cNvPr id="13" name="Straight Arrow Connector 12"/>
            <p:cNvCxnSpPr>
              <a:stCxn id="12" idx="3"/>
              <a:endCxn id="14" idx="1"/>
            </p:cNvCxnSpPr>
            <p:nvPr/>
          </p:nvCxnSpPr>
          <p:spPr>
            <a:xfrm flipV="1">
              <a:off x="2271714" y="2627313"/>
              <a:ext cx="815975" cy="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3087689" y="2060577"/>
              <a:ext cx="2251075" cy="11350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bg1"/>
                  </a:solidFill>
                  <a:latin typeface="Helvetica" pitchFamily="34" charset="0"/>
                  <a:cs typeface="Helvetica" pitchFamily="34" charset="0"/>
                </a:rPr>
                <a:t>Increased alcohol consumption</a:t>
              </a:r>
            </a:p>
          </p:txBody>
        </p:sp>
        <p:sp>
          <p:nvSpPr>
            <p:cNvPr id="15" name="Rectangle 14"/>
            <p:cNvSpPr/>
            <p:nvPr/>
          </p:nvSpPr>
          <p:spPr>
            <a:xfrm>
              <a:off x="6086476" y="2060577"/>
              <a:ext cx="2600325" cy="11350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bg1"/>
                  </a:solidFill>
                  <a:latin typeface="Helvetica" pitchFamily="34" charset="0"/>
                  <a:cs typeface="Helvetica" pitchFamily="34" charset="0"/>
                </a:rPr>
                <a:t>Increased public health/safety problems</a:t>
              </a:r>
            </a:p>
          </p:txBody>
        </p:sp>
        <p:sp>
          <p:nvSpPr>
            <p:cNvPr id="16" name="Curved Right Arrow 15"/>
            <p:cNvSpPr/>
            <p:nvPr/>
          </p:nvSpPr>
          <p:spPr>
            <a:xfrm rot="16200000">
              <a:off x="3946526" y="512763"/>
              <a:ext cx="1139825" cy="6505575"/>
            </a:xfrm>
            <a:prstGeom prst="curv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cxnSp>
          <p:nvCxnSpPr>
            <p:cNvPr id="17" name="Straight Arrow Connector 16"/>
            <p:cNvCxnSpPr>
              <a:stCxn id="14" idx="3"/>
            </p:cNvCxnSpPr>
            <p:nvPr/>
          </p:nvCxnSpPr>
          <p:spPr>
            <a:xfrm>
              <a:off x="5338763" y="2627313"/>
              <a:ext cx="747712" cy="0"/>
            </a:xfrm>
            <a:prstGeom prst="straightConnector1">
              <a:avLst/>
            </a:prstGeom>
            <a:ln w="63500">
              <a:tailEnd type="arrow"/>
            </a:ln>
          </p:spPr>
          <p:style>
            <a:lnRef idx="2">
              <a:schemeClr val="accent1"/>
            </a:lnRef>
            <a:fillRef idx="0">
              <a:schemeClr val="accent1"/>
            </a:fillRef>
            <a:effectRef idx="1">
              <a:schemeClr val="accent1"/>
            </a:effectRef>
            <a:fontRef idx="minor">
              <a:schemeClr val="tx1"/>
            </a:fontRef>
          </p:style>
        </p:cxnSp>
        <p:pic>
          <p:nvPicPr>
            <p:cNvPr id="18" name="Picture 5" descr="photos of alcohol out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600"/>
              <a:ext cx="906780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643192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Rot="1" noChangeArrowheads="1"/>
          </p:cNvSpPr>
          <p:nvPr/>
        </p:nvSpPr>
        <p:spPr bwMode="auto">
          <a:xfrm>
            <a:off x="1016000" y="508638"/>
            <a:ext cx="108712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defRPr/>
            </a:pPr>
            <a:r>
              <a:rPr lang="en-US" sz="4000" b="1" dirty="0">
                <a:solidFill>
                  <a:srgbClr val="FFFF00"/>
                </a:solidFill>
                <a:latin typeface="+mj-lt"/>
              </a:rPr>
              <a:t>Problem Establishments</a:t>
            </a:r>
          </a:p>
        </p:txBody>
      </p:sp>
      <p:grpSp>
        <p:nvGrpSpPr>
          <p:cNvPr id="2" name="Group 1"/>
          <p:cNvGrpSpPr/>
          <p:nvPr/>
        </p:nvGrpSpPr>
        <p:grpSpPr>
          <a:xfrm>
            <a:off x="203200" y="1642110"/>
            <a:ext cx="11785600" cy="5200650"/>
            <a:chOff x="152400" y="1182688"/>
            <a:chExt cx="8839200" cy="5465762"/>
          </a:xfrm>
        </p:grpSpPr>
        <p:pic>
          <p:nvPicPr>
            <p:cNvPr id="5" name="Picture 2" descr="Alcohol Compliance 0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182688"/>
              <a:ext cx="3429000"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lcohol Compliance 05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419100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Alcohol Compliance 0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14478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Alcohol Compliance 06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411480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Refuse Probl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2743200"/>
              <a:ext cx="3048000"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351952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9"/>
          <p:cNvSpPr txBox="1">
            <a:spLocks noChangeArrowheads="1"/>
          </p:cNvSpPr>
          <p:nvPr/>
        </p:nvSpPr>
        <p:spPr bwMode="auto">
          <a:xfrm>
            <a:off x="1930400" y="481014"/>
            <a:ext cx="8534400" cy="769441"/>
          </a:xfrm>
          <a:prstGeom prst="rect">
            <a:avLst/>
          </a:prstGeom>
          <a:noFill/>
          <a:ln w="9525">
            <a:noFill/>
            <a:miter lim="800000"/>
            <a:headEnd/>
            <a:tailEnd/>
          </a:ln>
        </p:spPr>
        <p:txBody>
          <a:bodyPr wrap="square">
            <a:spAutoFit/>
          </a:bodyPr>
          <a:lstStyle/>
          <a:p>
            <a:pPr>
              <a:defRPr/>
            </a:pPr>
            <a:r>
              <a:rPr lang="en-US" sz="4400" b="1" dirty="0">
                <a:solidFill>
                  <a:srgbClr val="FFFF00"/>
                </a:solidFill>
                <a:latin typeface="+mj-lt"/>
                <a:cs typeface="Arial" charset="0"/>
              </a:rPr>
              <a:t>College Environments</a:t>
            </a:r>
          </a:p>
        </p:txBody>
      </p:sp>
      <p:pic>
        <p:nvPicPr>
          <p:cNvPr id="16" name="Picture 3" descr="A young woman chugs from a beer funnel during spring break"/>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822617" y="1461786"/>
            <a:ext cx="4861385" cy="294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3"/>
          <p:cNvSpPr>
            <a:spLocks noGrp="1" noChangeAspect="1" noChangeArrowheads="1"/>
          </p:cNvSpPr>
          <p:nvPr isPhoto="1"/>
        </p:nvSpPr>
        <p:spPr bwMode="auto">
          <a:xfrm>
            <a:off x="247227" y="4553137"/>
            <a:ext cx="5903152" cy="2274382"/>
          </a:xfrm>
          <a:prstGeom prst="rect">
            <a:avLst/>
          </a:prstGeom>
          <a:blipFill dpi="0" rotWithShape="1">
            <a:blip r:embed="rId5" cstate="print"/>
            <a:srcRect/>
            <a:stretch>
              <a:fillRect b="-4721"/>
            </a:stretch>
          </a:blipFill>
          <a:ln w="9525">
            <a:solidFill>
              <a:schemeClr val="tx1"/>
            </a:solidFill>
            <a:miter lim="800000"/>
            <a:headEnd/>
            <a:tailEnd/>
          </a:ln>
          <a:effectLst/>
        </p:spPr>
        <p:txBody>
          <a:bodyPr/>
          <a:lstStyle/>
          <a:p>
            <a:pPr>
              <a:defRPr/>
            </a:pPr>
            <a:endParaRPr lang="en-US" dirty="0"/>
          </a:p>
        </p:txBody>
      </p:sp>
      <p:pic>
        <p:nvPicPr>
          <p:cNvPr id="18" name="Picture 21" descr="http://onwardreserve.com/media/wysiwyg/ole-miss-grove.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6560" y="4217840"/>
            <a:ext cx="4917440" cy="26554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227" y="1673136"/>
            <a:ext cx="5903152" cy="27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2944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812800" y="228600"/>
            <a:ext cx="10972800" cy="1143000"/>
          </a:xfrm>
        </p:spPr>
        <p:txBody>
          <a:bodyPr>
            <a:normAutofit/>
            <a:scene3d>
              <a:camera prst="orthographicFront"/>
              <a:lightRig rig="soft" dir="t"/>
            </a:scene3d>
            <a:sp3d prstMaterial="softEdge">
              <a:bevelT w="25400" h="25400"/>
            </a:sp3d>
          </a:bodyPr>
          <a:lstStyle/>
          <a:p>
            <a:pPr algn="ctr" eaLnBrk="1" fontAlgn="auto" hangingPunct="1">
              <a:spcAft>
                <a:spcPts val="0"/>
              </a:spcAft>
              <a:defRPr/>
            </a:pPr>
            <a:r>
              <a:rPr lang="en-US" dirty="0">
                <a:solidFill>
                  <a:srgbClr val="FFFF00"/>
                </a:solidFill>
              </a:rPr>
              <a:t>Public Environments</a:t>
            </a:r>
          </a:p>
        </p:txBody>
      </p:sp>
      <p:sp>
        <p:nvSpPr>
          <p:cNvPr id="61442" name="Rectangle 3"/>
          <p:cNvSpPr>
            <a:spLocks noGrp="1" noChangeArrowheads="1"/>
          </p:cNvSpPr>
          <p:nvPr>
            <p:ph sz="half" idx="2"/>
          </p:nvPr>
        </p:nvSpPr>
        <p:spPr>
          <a:xfrm>
            <a:off x="2641600" y="2438400"/>
            <a:ext cx="10972800" cy="33591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defRPr/>
            </a:pPr>
            <a:r>
              <a:rPr lang="en-US" sz="2600" b="1" dirty="0">
                <a:latin typeface="Franklin Gothic Book" panose="020B0503020102020204" pitchFamily="34" charset="0"/>
              </a:rPr>
              <a:t>Community Events</a:t>
            </a:r>
          </a:p>
          <a:p>
            <a:pPr eaLnBrk="1" hangingPunct="1">
              <a:defRPr/>
            </a:pPr>
            <a:r>
              <a:rPr lang="en-US" sz="2600" b="1" dirty="0">
                <a:latin typeface="Franklin Gothic Book" panose="020B0503020102020204" pitchFamily="34" charset="0"/>
              </a:rPr>
              <a:t>Public Spaces</a:t>
            </a:r>
          </a:p>
          <a:p>
            <a:pPr lvl="1" eaLnBrk="1" hangingPunct="1">
              <a:defRPr/>
            </a:pPr>
            <a:r>
              <a:rPr lang="en-US" sz="2600" b="1" dirty="0">
                <a:latin typeface="Franklin Gothic Book" panose="020B0503020102020204" pitchFamily="34" charset="0"/>
              </a:rPr>
              <a:t>Beaches</a:t>
            </a:r>
          </a:p>
          <a:p>
            <a:pPr lvl="1" eaLnBrk="1" hangingPunct="1">
              <a:defRPr/>
            </a:pPr>
            <a:r>
              <a:rPr lang="en-US" sz="2600" b="1" dirty="0">
                <a:latin typeface="Franklin Gothic Book" panose="020B0503020102020204" pitchFamily="34" charset="0"/>
              </a:rPr>
              <a:t>Parks</a:t>
            </a:r>
          </a:p>
          <a:p>
            <a:pPr eaLnBrk="1" hangingPunct="1">
              <a:defRPr/>
            </a:pPr>
            <a:r>
              <a:rPr lang="en-US" sz="2600" b="1" dirty="0">
                <a:latin typeface="Franklin Gothic Book" panose="020B0503020102020204" pitchFamily="34" charset="0"/>
              </a:rPr>
              <a:t>“No Man's Land”</a:t>
            </a:r>
          </a:p>
          <a:p>
            <a:pPr lvl="1" eaLnBrk="1" hangingPunct="1">
              <a:defRPr/>
            </a:pPr>
            <a:r>
              <a:rPr lang="en-US" sz="2600" b="1" dirty="0">
                <a:latin typeface="Franklin Gothic Book" panose="020B0503020102020204" pitchFamily="34" charset="0"/>
              </a:rPr>
              <a:t>Parking Lots, Alleys</a:t>
            </a:r>
          </a:p>
        </p:txBody>
      </p:sp>
    </p:spTree>
    <p:extLst>
      <p:ext uri="{BB962C8B-B14F-4D97-AF65-F5344CB8AC3E}">
        <p14:creationId xmlns:p14="http://schemas.microsoft.com/office/powerpoint/2010/main" val="16441986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3E7D77-CABB-AE40-928D-9F8502FB1E1A}"/>
              </a:ext>
            </a:extLst>
          </p:cNvPr>
          <p:cNvSpPr>
            <a:spLocks noGrp="1"/>
          </p:cNvSpPr>
          <p:nvPr>
            <p:ph type="title"/>
          </p:nvPr>
        </p:nvSpPr>
        <p:spPr>
          <a:xfrm>
            <a:off x="585788" y="381873"/>
            <a:ext cx="10515600" cy="1205057"/>
          </a:xfrm>
        </p:spPr>
        <p:txBody>
          <a:bodyPr/>
          <a:lstStyle/>
          <a:p>
            <a:r>
              <a:rPr lang="en-US" dirty="0"/>
              <a:t>What Can We Do?</a:t>
            </a:r>
          </a:p>
        </p:txBody>
      </p:sp>
      <p:sp>
        <p:nvSpPr>
          <p:cNvPr id="124" name="Content Placeholder 5">
            <a:extLst>
              <a:ext uri="{FF2B5EF4-FFF2-40B4-BE49-F238E27FC236}">
                <a16:creationId xmlns:a16="http://schemas.microsoft.com/office/drawing/2014/main" id="{D7D7508B-DED8-4940-9095-5EE6B689E75A}"/>
              </a:ext>
            </a:extLst>
          </p:cNvPr>
          <p:cNvSpPr txBox="1">
            <a:spLocks/>
          </p:cNvSpPr>
          <p:nvPr/>
        </p:nvSpPr>
        <p:spPr>
          <a:xfrm>
            <a:off x="388143" y="1586930"/>
            <a:ext cx="10259552" cy="4838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PRODUCT: </a:t>
            </a:r>
            <a:r>
              <a:rPr lang="en-US" sz="3200" dirty="0"/>
              <a:t>alcohol impact areas, banning specific products</a:t>
            </a:r>
          </a:p>
          <a:p>
            <a:endParaRPr lang="en-US" sz="3200" dirty="0"/>
          </a:p>
          <a:p>
            <a:r>
              <a:rPr lang="en-US" sz="3200" b="1" dirty="0"/>
              <a:t>PRICE</a:t>
            </a:r>
            <a:r>
              <a:rPr lang="en-US" sz="3200" dirty="0"/>
              <a:t>: alcohol tax increases, minimum unit pricing</a:t>
            </a:r>
          </a:p>
          <a:p>
            <a:endParaRPr lang="en-US" sz="3200" dirty="0"/>
          </a:p>
          <a:p>
            <a:r>
              <a:rPr lang="en-US" sz="3200" b="1" dirty="0"/>
              <a:t>PLACE: </a:t>
            </a:r>
            <a:r>
              <a:rPr lang="en-US" sz="3200" dirty="0"/>
              <a:t>licensing/zoning reform</a:t>
            </a:r>
          </a:p>
          <a:p>
            <a:endParaRPr lang="en-US" sz="3200" dirty="0"/>
          </a:p>
          <a:p>
            <a:r>
              <a:rPr lang="en-US" sz="3200" b="1" dirty="0"/>
              <a:t>PROMOTION: </a:t>
            </a:r>
            <a:r>
              <a:rPr lang="en-US" sz="3200" dirty="0"/>
              <a:t>local ad bans (billboards, public transit), retail signage restrictions and </a:t>
            </a:r>
            <a:r>
              <a:rPr lang="en-US" sz="3200" dirty="0" err="1"/>
              <a:t>counteradvertising</a:t>
            </a:r>
            <a:endParaRPr lang="en-US" sz="3200" dirty="0"/>
          </a:p>
          <a:p>
            <a:pPr lvl="1"/>
            <a:endParaRPr lang="en-US" dirty="0"/>
          </a:p>
          <a:p>
            <a:pPr lvl="1"/>
            <a:endParaRPr lang="en-US" dirty="0"/>
          </a:p>
        </p:txBody>
      </p:sp>
    </p:spTree>
    <p:extLst>
      <p:ext uri="{BB962C8B-B14F-4D97-AF65-F5344CB8AC3E}">
        <p14:creationId xmlns:p14="http://schemas.microsoft.com/office/powerpoint/2010/main" val="25092176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3E7D77-CABB-AE40-928D-9F8502FB1E1A}"/>
              </a:ext>
            </a:extLst>
          </p:cNvPr>
          <p:cNvSpPr>
            <a:spLocks noGrp="1"/>
          </p:cNvSpPr>
          <p:nvPr>
            <p:ph type="title"/>
          </p:nvPr>
        </p:nvSpPr>
        <p:spPr>
          <a:xfrm>
            <a:off x="585788" y="381873"/>
            <a:ext cx="10515600" cy="1205057"/>
          </a:xfrm>
        </p:spPr>
        <p:txBody>
          <a:bodyPr/>
          <a:lstStyle/>
          <a:p>
            <a:r>
              <a:rPr lang="en-US" dirty="0"/>
              <a:t>How Can We Do It?</a:t>
            </a:r>
          </a:p>
        </p:txBody>
      </p:sp>
      <p:sp>
        <p:nvSpPr>
          <p:cNvPr id="124" name="Content Placeholder 5">
            <a:extLst>
              <a:ext uri="{FF2B5EF4-FFF2-40B4-BE49-F238E27FC236}">
                <a16:creationId xmlns:a16="http://schemas.microsoft.com/office/drawing/2014/main" id="{D7D7508B-DED8-4940-9095-5EE6B689E75A}"/>
              </a:ext>
            </a:extLst>
          </p:cNvPr>
          <p:cNvSpPr txBox="1">
            <a:spLocks/>
          </p:cNvSpPr>
          <p:nvPr/>
        </p:nvSpPr>
        <p:spPr>
          <a:xfrm>
            <a:off x="447778" y="1586930"/>
            <a:ext cx="10259552" cy="4838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Keep track of changes in policy</a:t>
            </a:r>
          </a:p>
          <a:p>
            <a:pPr lvl="1"/>
            <a:r>
              <a:rPr lang="en-US" sz="3200" dirty="0"/>
              <a:t>Newspaper</a:t>
            </a:r>
          </a:p>
          <a:p>
            <a:pPr lvl="1"/>
            <a:r>
              <a:rPr lang="en-US" sz="3200" dirty="0"/>
              <a:t>ABC/ALE</a:t>
            </a:r>
          </a:p>
          <a:p>
            <a:pPr lvl="1"/>
            <a:r>
              <a:rPr lang="en-US" sz="3200" dirty="0"/>
              <a:t>Industry newsletters/blogs</a:t>
            </a:r>
          </a:p>
          <a:p>
            <a:pPr lvl="1"/>
            <a:r>
              <a:rPr lang="en-US" sz="3200" dirty="0"/>
              <a:t>NABCA, APIS, NCSL</a:t>
            </a:r>
          </a:p>
          <a:p>
            <a:pPr lvl="1"/>
            <a:r>
              <a:rPr lang="en-US" sz="3200" dirty="0"/>
              <a:t>State Legislative websites: https://www.legis.ga.gov/</a:t>
            </a:r>
          </a:p>
          <a:p>
            <a:r>
              <a:rPr lang="en-US" sz="3600" dirty="0"/>
              <a:t>Know the science</a:t>
            </a:r>
          </a:p>
          <a:p>
            <a:pPr lvl="1"/>
            <a:r>
              <a:rPr lang="en-US" dirty="0"/>
              <a:t>Price – taxes, minimum unit pricing, discounting</a:t>
            </a:r>
          </a:p>
          <a:p>
            <a:pPr lvl="1"/>
            <a:r>
              <a:rPr lang="en-US" dirty="0"/>
              <a:t>Product – edibles, vapes, caffeinated alcoholic beverages</a:t>
            </a:r>
          </a:p>
          <a:p>
            <a:pPr lvl="1"/>
            <a:r>
              <a:rPr lang="en-US" dirty="0"/>
              <a:t>Place – density, location, curbside pickup, delivery</a:t>
            </a:r>
          </a:p>
          <a:p>
            <a:pPr lvl="1"/>
            <a:r>
              <a:rPr lang="en-US" dirty="0"/>
              <a:t>Promotion – marketing, social media </a:t>
            </a:r>
          </a:p>
          <a:p>
            <a:pPr lvl="1"/>
            <a:endParaRPr lang="en-US" dirty="0"/>
          </a:p>
          <a:p>
            <a:pPr lvl="1"/>
            <a:endParaRPr lang="en-US" dirty="0"/>
          </a:p>
        </p:txBody>
      </p:sp>
    </p:spTree>
    <p:extLst>
      <p:ext uri="{BB962C8B-B14F-4D97-AF65-F5344CB8AC3E}">
        <p14:creationId xmlns:p14="http://schemas.microsoft.com/office/powerpoint/2010/main" val="36262660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3E7D77-CABB-AE40-928D-9F8502FB1E1A}"/>
              </a:ext>
            </a:extLst>
          </p:cNvPr>
          <p:cNvSpPr>
            <a:spLocks noGrp="1"/>
          </p:cNvSpPr>
          <p:nvPr>
            <p:ph type="title"/>
          </p:nvPr>
        </p:nvSpPr>
        <p:spPr>
          <a:xfrm>
            <a:off x="585788" y="381873"/>
            <a:ext cx="10515600" cy="1205057"/>
          </a:xfrm>
        </p:spPr>
        <p:txBody>
          <a:bodyPr/>
          <a:lstStyle/>
          <a:p>
            <a:r>
              <a:rPr lang="en-US" dirty="0"/>
              <a:t>How Can We Do It?</a:t>
            </a:r>
          </a:p>
        </p:txBody>
      </p:sp>
      <p:sp>
        <p:nvSpPr>
          <p:cNvPr id="124" name="Content Placeholder 5">
            <a:extLst>
              <a:ext uri="{FF2B5EF4-FFF2-40B4-BE49-F238E27FC236}">
                <a16:creationId xmlns:a16="http://schemas.microsoft.com/office/drawing/2014/main" id="{D7D7508B-DED8-4940-9095-5EE6B689E75A}"/>
              </a:ext>
            </a:extLst>
          </p:cNvPr>
          <p:cNvSpPr txBox="1">
            <a:spLocks/>
          </p:cNvSpPr>
          <p:nvPr/>
        </p:nvSpPr>
        <p:spPr>
          <a:xfrm>
            <a:off x="457718" y="1586930"/>
            <a:ext cx="10259552" cy="4838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Start conversations with your legislators early</a:t>
            </a:r>
          </a:p>
          <a:p>
            <a:pPr lvl="1"/>
            <a:r>
              <a:rPr lang="en-US" sz="3200" dirty="0"/>
              <a:t>Educate</a:t>
            </a:r>
          </a:p>
          <a:p>
            <a:pPr lvl="1"/>
            <a:r>
              <a:rPr lang="en-US" sz="3200" dirty="0"/>
              <a:t>Advocate </a:t>
            </a:r>
          </a:p>
          <a:p>
            <a:pPr lvl="1"/>
            <a:r>
              <a:rPr lang="en-US" sz="3200" dirty="0"/>
              <a:t>Mobilize</a:t>
            </a:r>
          </a:p>
          <a:p>
            <a:pPr lvl="1"/>
            <a:r>
              <a:rPr lang="en-US" sz="3200" dirty="0"/>
              <a:t>Organize</a:t>
            </a:r>
            <a:endParaRPr lang="en-US" dirty="0"/>
          </a:p>
          <a:p>
            <a:pPr lvl="1"/>
            <a:endParaRPr lang="en-US" dirty="0"/>
          </a:p>
          <a:p>
            <a:pPr lvl="1"/>
            <a:endParaRPr lang="en-US" dirty="0"/>
          </a:p>
        </p:txBody>
      </p:sp>
    </p:spTree>
    <p:extLst>
      <p:ext uri="{BB962C8B-B14F-4D97-AF65-F5344CB8AC3E}">
        <p14:creationId xmlns:p14="http://schemas.microsoft.com/office/powerpoint/2010/main" val="3544152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Member/Board Member States</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lgn="ctr">
              <a:buNone/>
            </a:pPr>
            <a:r>
              <a:rPr lang="en-US" sz="3600" dirty="0"/>
              <a:t>Texas, North Carolina, Michigan, California, Oregon, Hawaii, Alaska, New Hampshire, Nebraska</a:t>
            </a:r>
          </a:p>
        </p:txBody>
      </p:sp>
      <p:sp>
        <p:nvSpPr>
          <p:cNvPr id="4" name="Slide Number Placeholder 3"/>
          <p:cNvSpPr>
            <a:spLocks noGrp="1"/>
          </p:cNvSpPr>
          <p:nvPr>
            <p:ph type="sldNum" sz="quarter" idx="12"/>
          </p:nvPr>
        </p:nvSpPr>
        <p:spPr/>
        <p:txBody>
          <a:bodyPr/>
          <a:lstStyle/>
          <a:p>
            <a:fld id="{470C639C-40DB-4D4C-86D8-F5B3093B309A}" type="slidenum">
              <a:rPr lang="en-US" smtClean="0"/>
              <a:pPr/>
              <a:t>6</a:t>
            </a:fld>
            <a:endParaRPr lang="en-US" dirty="0"/>
          </a:p>
        </p:txBody>
      </p:sp>
    </p:spTree>
    <p:extLst>
      <p:ext uri="{BB962C8B-B14F-4D97-AF65-F5344CB8AC3E}">
        <p14:creationId xmlns:p14="http://schemas.microsoft.com/office/powerpoint/2010/main" val="33219212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Make Environmental Change!</a:t>
            </a:r>
          </a:p>
        </p:txBody>
      </p:sp>
      <p:sp>
        <p:nvSpPr>
          <p:cNvPr id="8" name="Content Placeholder 7"/>
          <p:cNvSpPr>
            <a:spLocks noGrp="1"/>
          </p:cNvSpPr>
          <p:nvPr>
            <p:ph idx="1"/>
          </p:nvPr>
        </p:nvSpPr>
        <p:spPr/>
        <p:txBody>
          <a:bodyPr>
            <a:normAutofit fontScale="92500"/>
          </a:bodyPr>
          <a:lstStyle/>
          <a:p>
            <a:endParaRPr lang="en-US" dirty="0"/>
          </a:p>
          <a:p>
            <a:pPr marL="571500" indent="-571500">
              <a:buFont typeface="Arial" panose="020B0604020202020204" pitchFamily="34" charset="0"/>
              <a:buChar char="•"/>
            </a:pPr>
            <a:r>
              <a:rPr lang="en-US" dirty="0"/>
              <a:t>Get on our mailing list: email </a:t>
            </a:r>
            <a:r>
              <a:rPr lang="en-US" dirty="0">
                <a:hlinkClick r:id="rId2"/>
              </a:rPr>
              <a:t>info@alcoholpolicy.org</a:t>
            </a:r>
            <a:endParaRPr lang="en-US" dirty="0"/>
          </a:p>
          <a:p>
            <a:pPr marL="571500" indent="-571500">
              <a:buFont typeface="Arial" panose="020B0604020202020204" pitchFamily="34" charset="0"/>
              <a:buChar char="•"/>
            </a:pPr>
            <a:r>
              <a:rPr lang="en-US" dirty="0"/>
              <a:t>Start your own statewide policy work: email me at </a:t>
            </a:r>
            <a:r>
              <a:rPr lang="en-US" dirty="0">
                <a:hlinkClick r:id="rId3"/>
              </a:rPr>
              <a:t>dylan.cmjones@gmail.com</a:t>
            </a:r>
            <a:endParaRPr lang="en-US" dirty="0"/>
          </a:p>
          <a:p>
            <a:pPr marL="571500" indent="-571500">
              <a:buFont typeface="Arial" panose="020B0604020202020204" pitchFamily="34" charset="0"/>
              <a:buChar char="•"/>
            </a:pPr>
            <a:r>
              <a:rPr lang="en-US" dirty="0"/>
              <a:t>Get more training: dylan.cmjones@gmail.com</a:t>
            </a:r>
          </a:p>
          <a:p>
            <a:pPr marL="571500" indent="-571500">
              <a:buFont typeface="Arial" panose="020B0604020202020204" pitchFamily="34" charset="0"/>
              <a:buChar char="•"/>
            </a:pPr>
            <a:r>
              <a:rPr lang="en-US" dirty="0"/>
              <a:t>Register for our AP series conference, AP20 April 27-29, 2022: https://www.alcoholpolicyconference.org/ </a:t>
            </a:r>
          </a:p>
        </p:txBody>
      </p:sp>
    </p:spTree>
    <p:extLst>
      <p:ext uri="{BB962C8B-B14F-4D97-AF65-F5344CB8AC3E}">
        <p14:creationId xmlns:p14="http://schemas.microsoft.com/office/powerpoint/2010/main" val="3718165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6877"/>
            <a:ext cx="10515600" cy="995915"/>
          </a:xfrm>
        </p:spPr>
        <p:txBody>
          <a:bodyPr/>
          <a:lstStyle/>
          <a:p>
            <a:r>
              <a:rPr lang="en-US" dirty="0"/>
              <a:t>Current Landscape</a:t>
            </a:r>
          </a:p>
        </p:txBody>
      </p:sp>
      <p:pic>
        <p:nvPicPr>
          <p:cNvPr id="4" name="Content Placeholder 3" descr="Headlines on change to alcohol po policy during COVID-19 pandemic." title="Newsclippings ">
            <a:extLst>
              <a:ext uri="{FF2B5EF4-FFF2-40B4-BE49-F238E27FC236}">
                <a16:creationId xmlns:a16="http://schemas.microsoft.com/office/drawing/2014/main" id="{2543F57F-F8AF-0A4C-B536-DEE197FE98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1474" y="972526"/>
            <a:ext cx="10341142" cy="5799992"/>
          </a:xfrm>
          <a:prstGeom prst="rect">
            <a:avLst/>
          </a:prstGeom>
        </p:spPr>
      </p:pic>
    </p:spTree>
    <p:extLst>
      <p:ext uri="{BB962C8B-B14F-4D97-AF65-F5344CB8AC3E}">
        <p14:creationId xmlns:p14="http://schemas.microsoft.com/office/powerpoint/2010/main" val="4215419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F8033F-EB7B-3143-9378-A5C9D4D6F76A}"/>
              </a:ext>
            </a:extLst>
          </p:cNvPr>
          <p:cNvSpPr>
            <a:spLocks noGrp="1"/>
          </p:cNvSpPr>
          <p:nvPr>
            <p:ph type="title"/>
          </p:nvPr>
        </p:nvSpPr>
        <p:spPr>
          <a:xfrm>
            <a:off x="647700" y="518098"/>
            <a:ext cx="10795000" cy="1205058"/>
          </a:xfrm>
        </p:spPr>
        <p:txBody>
          <a:bodyPr>
            <a:normAutofit fontScale="90000"/>
          </a:bodyPr>
          <a:lstStyle/>
          <a:p>
            <a:r>
              <a:rPr lang="en-US" dirty="0"/>
              <a:t>Curbside Pickup</a:t>
            </a:r>
            <a:br>
              <a:rPr lang="en-US" dirty="0"/>
            </a:br>
            <a:endParaRPr lang="en-US" dirty="0"/>
          </a:p>
        </p:txBody>
      </p:sp>
      <p:sp>
        <p:nvSpPr>
          <p:cNvPr id="6" name="Content Placeholder 5">
            <a:extLst>
              <a:ext uri="{FF2B5EF4-FFF2-40B4-BE49-F238E27FC236}">
                <a16:creationId xmlns:a16="http://schemas.microsoft.com/office/drawing/2014/main" id="{D7D7508B-DED8-4940-9095-5EE6B689E75A}"/>
              </a:ext>
            </a:extLst>
          </p:cNvPr>
          <p:cNvSpPr>
            <a:spLocks noGrp="1"/>
          </p:cNvSpPr>
          <p:nvPr>
            <p:ph sz="half" idx="1"/>
          </p:nvPr>
        </p:nvSpPr>
        <p:spPr>
          <a:xfrm>
            <a:off x="647700" y="1357811"/>
            <a:ext cx="5181600" cy="4137173"/>
          </a:xfrm>
        </p:spPr>
        <p:txBody>
          <a:bodyPr/>
          <a:lstStyle/>
          <a:p>
            <a:pPr marL="0" indent="0" algn="ctr">
              <a:buNone/>
            </a:pPr>
            <a:r>
              <a:rPr lang="en-US" b="1" dirty="0"/>
              <a:t>Restaurants</a:t>
            </a:r>
          </a:p>
          <a:p>
            <a:pPr marL="457200" indent="-457200">
              <a:buFont typeface="Arial" panose="020B0604020202020204" pitchFamily="34" charset="0"/>
              <a:buChar char="•"/>
            </a:pPr>
            <a:r>
              <a:rPr lang="en-US" dirty="0"/>
              <a:t>Prior to COVID: 6 States</a:t>
            </a:r>
          </a:p>
          <a:p>
            <a:pPr marL="457200" indent="-457200">
              <a:buFont typeface="Arial" panose="020B0604020202020204" pitchFamily="34" charset="0"/>
              <a:buChar char="•"/>
            </a:pPr>
            <a:r>
              <a:rPr lang="en-US" dirty="0"/>
              <a:t>Since COVID (Mar/Apr): 48 States</a:t>
            </a:r>
          </a:p>
          <a:p>
            <a:pPr marL="457200" indent="-457200">
              <a:buFont typeface="Arial" panose="020B0604020202020204" pitchFamily="34" charset="0"/>
              <a:buChar char="•"/>
            </a:pPr>
            <a:r>
              <a:rPr lang="en-US" dirty="0"/>
              <a:t>1 state varies by locality</a:t>
            </a:r>
          </a:p>
          <a:p>
            <a:endParaRPr lang="en-US" dirty="0"/>
          </a:p>
        </p:txBody>
      </p:sp>
      <p:pic>
        <p:nvPicPr>
          <p:cNvPr id="3" name="Picture 2" descr="Alaska"/>
          <p:cNvPicPr>
            <a:picLocks noChangeAspect="1"/>
          </p:cNvPicPr>
          <p:nvPr/>
        </p:nvPicPr>
        <p:blipFill>
          <a:blip r:embed="rId3"/>
          <a:stretch>
            <a:fillRect/>
          </a:stretch>
        </p:blipFill>
        <p:spPr>
          <a:xfrm>
            <a:off x="8222146" y="5728524"/>
            <a:ext cx="1529625" cy="718568"/>
          </a:xfrm>
          <a:prstGeom prst="rect">
            <a:avLst/>
          </a:prstGeom>
        </p:spPr>
      </p:pic>
      <p:sp>
        <p:nvSpPr>
          <p:cNvPr id="8" name="Content Placeholder 5">
            <a:extLst>
              <a:ext uri="{FF2B5EF4-FFF2-40B4-BE49-F238E27FC236}">
                <a16:creationId xmlns:a16="http://schemas.microsoft.com/office/drawing/2014/main" id="{D7D7508B-DED8-4940-9095-5EE6B689E75A}"/>
              </a:ext>
            </a:extLst>
          </p:cNvPr>
          <p:cNvSpPr txBox="1">
            <a:spLocks/>
          </p:cNvSpPr>
          <p:nvPr/>
        </p:nvSpPr>
        <p:spPr>
          <a:xfrm>
            <a:off x="6261100" y="1275194"/>
            <a:ext cx="5181600" cy="4137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Bars</a:t>
            </a:r>
          </a:p>
          <a:p>
            <a:r>
              <a:rPr lang="en-US" dirty="0"/>
              <a:t>Prior to COVID: 6 States</a:t>
            </a:r>
          </a:p>
          <a:p>
            <a:r>
              <a:rPr lang="en-US" dirty="0"/>
              <a:t>Since COVID (Mar/Apr): 44 States</a:t>
            </a:r>
          </a:p>
          <a:p>
            <a:r>
              <a:rPr lang="en-US" dirty="0"/>
              <a:t>1 state varies by locality</a:t>
            </a:r>
          </a:p>
          <a:p>
            <a:endParaRPr lang="en-US" dirty="0"/>
          </a:p>
        </p:txBody>
      </p:sp>
      <p:pic>
        <p:nvPicPr>
          <p:cNvPr id="9" name="Picture 8" descr="Map " title="Map of Curbside Pickup"/>
          <p:cNvPicPr>
            <a:picLocks noChangeAspect="1"/>
          </p:cNvPicPr>
          <p:nvPr/>
        </p:nvPicPr>
        <p:blipFill>
          <a:blip r:embed="rId4"/>
          <a:stretch>
            <a:fillRect/>
          </a:stretch>
        </p:blipFill>
        <p:spPr>
          <a:xfrm>
            <a:off x="2983911" y="4168692"/>
            <a:ext cx="4647749" cy="2689308"/>
          </a:xfrm>
          <a:prstGeom prst="rect">
            <a:avLst/>
          </a:prstGeom>
        </p:spPr>
      </p:pic>
      <p:sp>
        <p:nvSpPr>
          <p:cNvPr id="10" name="Rectangle 9"/>
          <p:cNvSpPr/>
          <p:nvPr/>
        </p:nvSpPr>
        <p:spPr>
          <a:xfrm>
            <a:off x="9533502" y="6447092"/>
            <a:ext cx="2568332" cy="246221"/>
          </a:xfrm>
          <a:prstGeom prst="rect">
            <a:avLst/>
          </a:prstGeom>
        </p:spPr>
        <p:txBody>
          <a:bodyPr wrap="none">
            <a:spAutoFit/>
          </a:bodyPr>
          <a:lstStyle/>
          <a:p>
            <a:r>
              <a:rPr lang="en-US" sz="1000" dirty="0"/>
              <a:t>https://www.nabca.org/covid-19-resources</a:t>
            </a:r>
          </a:p>
        </p:txBody>
      </p:sp>
    </p:spTree>
    <p:extLst>
      <p:ext uri="{BB962C8B-B14F-4D97-AF65-F5344CB8AC3E}">
        <p14:creationId xmlns:p14="http://schemas.microsoft.com/office/powerpoint/2010/main" val="1930334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F8033F-EB7B-3143-9378-A5C9D4D6F76A}"/>
              </a:ext>
            </a:extLst>
          </p:cNvPr>
          <p:cNvSpPr>
            <a:spLocks noGrp="1"/>
          </p:cNvSpPr>
          <p:nvPr>
            <p:ph type="title"/>
          </p:nvPr>
        </p:nvSpPr>
        <p:spPr>
          <a:xfrm>
            <a:off x="355914" y="40302"/>
            <a:ext cx="10795000" cy="1205058"/>
          </a:xfrm>
        </p:spPr>
        <p:txBody>
          <a:bodyPr/>
          <a:lstStyle/>
          <a:p>
            <a:r>
              <a:rPr lang="en-US" dirty="0"/>
              <a:t>Alcohol Delivery</a:t>
            </a:r>
          </a:p>
        </p:txBody>
      </p:sp>
      <p:sp>
        <p:nvSpPr>
          <p:cNvPr id="6" name="Content Placeholder 5">
            <a:extLst>
              <a:ext uri="{FF2B5EF4-FFF2-40B4-BE49-F238E27FC236}">
                <a16:creationId xmlns:a16="http://schemas.microsoft.com/office/drawing/2014/main" id="{D7D7508B-DED8-4940-9095-5EE6B689E75A}"/>
              </a:ext>
            </a:extLst>
          </p:cNvPr>
          <p:cNvSpPr>
            <a:spLocks noGrp="1"/>
          </p:cNvSpPr>
          <p:nvPr>
            <p:ph sz="half" idx="1"/>
          </p:nvPr>
        </p:nvSpPr>
        <p:spPr>
          <a:xfrm>
            <a:off x="6070793" y="1271670"/>
            <a:ext cx="6121207" cy="4137173"/>
          </a:xfrm>
        </p:spPr>
        <p:txBody>
          <a:bodyPr/>
          <a:lstStyle/>
          <a:p>
            <a:pPr marL="0" indent="0" algn="ctr">
              <a:buNone/>
            </a:pPr>
            <a:r>
              <a:rPr lang="en-US" sz="2700" b="1" dirty="0"/>
              <a:t>Bars</a:t>
            </a:r>
            <a:endParaRPr lang="en-US" sz="2700" dirty="0"/>
          </a:p>
          <a:p>
            <a:pPr marL="457200" indent="-457200">
              <a:buFont typeface="Arial" panose="020B0604020202020204" pitchFamily="34" charset="0"/>
              <a:buChar char="•"/>
            </a:pPr>
            <a:r>
              <a:rPr lang="en-US" sz="2700" dirty="0"/>
              <a:t>Prior to COVID: 6 states</a:t>
            </a:r>
          </a:p>
          <a:p>
            <a:pPr marL="457200" indent="-457200">
              <a:buFont typeface="Arial" panose="020B0604020202020204" pitchFamily="34" charset="0"/>
              <a:buChar char="•"/>
            </a:pPr>
            <a:r>
              <a:rPr lang="en-US" sz="2700" dirty="0"/>
              <a:t>Since COVID (Mar/Apr): 40 states</a:t>
            </a:r>
          </a:p>
          <a:p>
            <a:pPr marL="457200" indent="-457200">
              <a:buFont typeface="Arial" panose="020B0604020202020204" pitchFamily="34" charset="0"/>
              <a:buChar char="•"/>
            </a:pPr>
            <a:r>
              <a:rPr lang="en-US" sz="2700" dirty="0"/>
              <a:t>1 state varies by locality</a:t>
            </a:r>
          </a:p>
          <a:p>
            <a:endParaRPr lang="en-US" dirty="0"/>
          </a:p>
        </p:txBody>
      </p:sp>
      <p:sp>
        <p:nvSpPr>
          <p:cNvPr id="8" name="Content Placeholder 5">
            <a:extLst>
              <a:ext uri="{FF2B5EF4-FFF2-40B4-BE49-F238E27FC236}">
                <a16:creationId xmlns:a16="http://schemas.microsoft.com/office/drawing/2014/main" id="{D7D7508B-DED8-4940-9095-5EE6B689E75A}"/>
              </a:ext>
            </a:extLst>
          </p:cNvPr>
          <p:cNvSpPr txBox="1">
            <a:spLocks/>
          </p:cNvSpPr>
          <p:nvPr/>
        </p:nvSpPr>
        <p:spPr>
          <a:xfrm>
            <a:off x="430083" y="1245360"/>
            <a:ext cx="5690576" cy="26034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b="1" dirty="0"/>
              <a:t>Restaurants</a:t>
            </a:r>
          </a:p>
          <a:p>
            <a:r>
              <a:rPr lang="en-US" sz="2700" dirty="0"/>
              <a:t>Prior to COVID: 6 states</a:t>
            </a:r>
          </a:p>
          <a:p>
            <a:r>
              <a:rPr lang="en-US" sz="2700" dirty="0"/>
              <a:t>Since COVID (Mar/Apr): 45 states</a:t>
            </a:r>
          </a:p>
          <a:p>
            <a:r>
              <a:rPr lang="en-US" sz="2700" dirty="0"/>
              <a:t>1 state varies by locality</a:t>
            </a:r>
          </a:p>
          <a:p>
            <a:endParaRPr lang="en-US" dirty="0"/>
          </a:p>
        </p:txBody>
      </p:sp>
      <p:pic>
        <p:nvPicPr>
          <p:cNvPr id="9" name="Picture 8" descr="Map with different colors reflecting the states that have legalized delivery of alcohol" title="Map of States that Allow Alcohol Delivery"/>
          <p:cNvPicPr>
            <a:picLocks noChangeAspect="1"/>
          </p:cNvPicPr>
          <p:nvPr/>
        </p:nvPicPr>
        <p:blipFill>
          <a:blip r:embed="rId3"/>
          <a:stretch>
            <a:fillRect/>
          </a:stretch>
        </p:blipFill>
        <p:spPr>
          <a:xfrm>
            <a:off x="3275371" y="3646149"/>
            <a:ext cx="4777402" cy="2784966"/>
          </a:xfrm>
          <a:prstGeom prst="rect">
            <a:avLst/>
          </a:prstGeom>
        </p:spPr>
      </p:pic>
      <p:pic>
        <p:nvPicPr>
          <p:cNvPr id="10" name="Picture 9" descr="Alaska"/>
          <p:cNvPicPr>
            <a:picLocks noChangeAspect="1"/>
          </p:cNvPicPr>
          <p:nvPr/>
        </p:nvPicPr>
        <p:blipFill>
          <a:blip r:embed="rId4"/>
          <a:stretch>
            <a:fillRect/>
          </a:stretch>
        </p:blipFill>
        <p:spPr>
          <a:xfrm>
            <a:off x="8142115" y="5560578"/>
            <a:ext cx="1529625" cy="718568"/>
          </a:xfrm>
          <a:prstGeom prst="rect">
            <a:avLst/>
          </a:prstGeom>
        </p:spPr>
      </p:pic>
      <p:sp>
        <p:nvSpPr>
          <p:cNvPr id="11" name="Rectangle 10"/>
          <p:cNvSpPr/>
          <p:nvPr/>
        </p:nvSpPr>
        <p:spPr>
          <a:xfrm>
            <a:off x="9505712" y="6492900"/>
            <a:ext cx="2568332" cy="246221"/>
          </a:xfrm>
          <a:prstGeom prst="rect">
            <a:avLst/>
          </a:prstGeom>
        </p:spPr>
        <p:txBody>
          <a:bodyPr wrap="none">
            <a:spAutoFit/>
          </a:bodyPr>
          <a:lstStyle/>
          <a:p>
            <a:r>
              <a:rPr lang="en-US" sz="1000" dirty="0"/>
              <a:t>https://www.nabca.org/covid-19-resources</a:t>
            </a:r>
          </a:p>
        </p:txBody>
      </p:sp>
    </p:spTree>
    <p:extLst>
      <p:ext uri="{BB962C8B-B14F-4D97-AF65-F5344CB8AC3E}">
        <p14:creationId xmlns:p14="http://schemas.microsoft.com/office/powerpoint/2010/main" val="32660208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672</TotalTime>
  <Words>1661</Words>
  <Application>Microsoft Office PowerPoint</Application>
  <PresentationFormat>Widescreen</PresentationFormat>
  <Paragraphs>289</Paragraphs>
  <Slides>60</Slides>
  <Notes>21</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60</vt:i4>
      </vt:variant>
    </vt:vector>
  </HeadingPairs>
  <TitlesOfParts>
    <vt:vector size="78" baseType="lpstr">
      <vt:lpstr>Arial</vt:lpstr>
      <vt:lpstr>Arial Black</vt:lpstr>
      <vt:lpstr>Arial Narrow</vt:lpstr>
      <vt:lpstr>Calibri</vt:lpstr>
      <vt:lpstr>Economica Bold</vt:lpstr>
      <vt:lpstr>Franklin Gothic Book</vt:lpstr>
      <vt:lpstr>Franklin Gothic Demi</vt:lpstr>
      <vt:lpstr>Franklin Gothic Medium</vt:lpstr>
      <vt:lpstr>Helvetica</vt:lpstr>
      <vt:lpstr>Lato</vt:lpstr>
      <vt:lpstr>Lucida Sans Unicode</vt:lpstr>
      <vt:lpstr>Open Sans</vt:lpstr>
      <vt:lpstr>PleasinglyPlump</vt:lpstr>
      <vt:lpstr>Source Sans Pro</vt:lpstr>
      <vt:lpstr>Wingdings</vt:lpstr>
      <vt:lpstr>Wingdings 3</vt:lpstr>
      <vt:lpstr>1_Office Theme</vt:lpstr>
      <vt:lpstr>Custom Design</vt:lpstr>
      <vt:lpstr>Alcohol Deregulation Efforts: COVID and Beyond</vt:lpstr>
      <vt:lpstr>Overview</vt:lpstr>
      <vt:lpstr>The US Alcohol Policy Alliance</vt:lpstr>
      <vt:lpstr>Board</vt:lpstr>
      <vt:lpstr>Advisory Board</vt:lpstr>
      <vt:lpstr>Member/Board Member States</vt:lpstr>
      <vt:lpstr>Current Landscape</vt:lpstr>
      <vt:lpstr>Curbside Pickup </vt:lpstr>
      <vt:lpstr>Alcohol Delivery</vt:lpstr>
      <vt:lpstr>PowerPoint Presentation</vt:lpstr>
      <vt:lpstr>Home Delivery</vt:lpstr>
      <vt:lpstr>Off-Premise Operations</vt:lpstr>
      <vt:lpstr>Alcohol Advertising During COVID-19: FARE Report</vt:lpstr>
      <vt:lpstr>Ads</vt:lpstr>
      <vt:lpstr>Bulleit Frontier Fund</vt:lpstr>
      <vt:lpstr>Digital Advertising</vt:lpstr>
      <vt:lpstr>Alcohol Advertising During COVID-19</vt:lpstr>
      <vt:lpstr>Alcohol Advertising During COVID-19</vt:lpstr>
      <vt:lpstr>Public Health Implications</vt:lpstr>
      <vt:lpstr>Public Health Model</vt:lpstr>
      <vt:lpstr>  Public Health Model</vt:lpstr>
      <vt:lpstr>PowerPoint Presentation</vt:lpstr>
      <vt:lpstr>What works:                                                              Reviews of the U.S. Research Literature</vt:lpstr>
      <vt:lpstr>Environmental Approaches</vt:lpstr>
      <vt:lpstr>Individually Focused Prevention Strategies Assume That AOD   Problems Are Due To</vt:lpstr>
      <vt:lpstr>The Environmental Approach</vt:lpstr>
      <vt:lpstr>Frieden Pyramid in Action:  Alcohol</vt:lpstr>
      <vt:lpstr>Environmental Prevention The “Four P’s” </vt:lpstr>
      <vt:lpstr>PRODUCT</vt:lpstr>
      <vt:lpstr>Product: Alcopops</vt:lpstr>
      <vt:lpstr>Product: Everclear</vt:lpstr>
      <vt:lpstr> New Products</vt:lpstr>
      <vt:lpstr> New Products</vt:lpstr>
      <vt:lpstr> New Products</vt:lpstr>
      <vt:lpstr>PROMOTION</vt:lpstr>
      <vt:lpstr>PowerPoint Presentation</vt:lpstr>
      <vt:lpstr>Outdoor Advertising</vt:lpstr>
      <vt:lpstr>Alcohol Outlet Advertising</vt:lpstr>
      <vt:lpstr>Fan-Uploaded Photo</vt:lpstr>
      <vt:lpstr>Outlet Exteriors</vt:lpstr>
      <vt:lpstr>Outlet Exteriors</vt:lpstr>
      <vt:lpstr>Outlet Interiors</vt:lpstr>
      <vt:lpstr>Billboards</vt:lpstr>
      <vt:lpstr>PRICE</vt:lpstr>
      <vt:lpstr>Cheap/Free Drinks – House Parties</vt:lpstr>
      <vt:lpstr>Cheap Drinks – Happy Hour</vt:lpstr>
      <vt:lpstr>Cheap Drinks – Happy Hour</vt:lpstr>
      <vt:lpstr>Cheap Alcohol –Drug Stores</vt:lpstr>
      <vt:lpstr>Small Bottles</vt:lpstr>
      <vt:lpstr>Price: Free Drinks</vt:lpstr>
      <vt:lpstr>PLACE</vt:lpstr>
      <vt:lpstr>PowerPoint Presentation</vt:lpstr>
      <vt:lpstr>PowerPoint Presentation</vt:lpstr>
      <vt:lpstr>PowerPoint Presentation</vt:lpstr>
      <vt:lpstr>PowerPoint Presentation</vt:lpstr>
      <vt:lpstr>Public Environments</vt:lpstr>
      <vt:lpstr>What Can We Do?</vt:lpstr>
      <vt:lpstr>How Can We Do It?</vt:lpstr>
      <vt:lpstr>How Can We Do It?</vt:lpstr>
      <vt:lpstr>Make Environmental Change!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Janet U Porter</dc:creator>
  <cp:lastModifiedBy>Susan Elsworth</cp:lastModifiedBy>
  <cp:revision>25</cp:revision>
  <dcterms:created xsi:type="dcterms:W3CDTF">2020-11-17T18:28:48Z</dcterms:created>
  <dcterms:modified xsi:type="dcterms:W3CDTF">2021-02-24T17:14:14Z</dcterms:modified>
</cp:coreProperties>
</file>